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5"/>
  </p:notesMasterIdLst>
  <p:handoutMasterIdLst>
    <p:handoutMasterId r:id="rId66"/>
  </p:handoutMasterIdLst>
  <p:sldIdLst>
    <p:sldId id="287" r:id="rId3"/>
    <p:sldId id="258" r:id="rId4"/>
    <p:sldId id="338" r:id="rId5"/>
    <p:sldId id="414" r:id="rId6"/>
    <p:sldId id="415" r:id="rId7"/>
    <p:sldId id="290" r:id="rId8"/>
    <p:sldId id="357" r:id="rId9"/>
    <p:sldId id="343" r:id="rId10"/>
    <p:sldId id="344" r:id="rId11"/>
    <p:sldId id="339" r:id="rId12"/>
    <p:sldId id="292" r:id="rId13"/>
    <p:sldId id="302" r:id="rId14"/>
    <p:sldId id="272" r:id="rId15"/>
    <p:sldId id="273" r:id="rId16"/>
    <p:sldId id="274" r:id="rId17"/>
    <p:sldId id="412" r:id="rId18"/>
    <p:sldId id="275" r:id="rId19"/>
    <p:sldId id="418" r:id="rId20"/>
    <p:sldId id="419" r:id="rId21"/>
    <p:sldId id="334" r:id="rId22"/>
    <p:sldId id="293" r:id="rId23"/>
    <p:sldId id="279" r:id="rId24"/>
    <p:sldId id="401" r:id="rId25"/>
    <p:sldId id="407" r:id="rId26"/>
    <p:sldId id="408" r:id="rId27"/>
    <p:sldId id="409" r:id="rId28"/>
    <p:sldId id="306" r:id="rId29"/>
    <p:sldId id="307" r:id="rId30"/>
    <p:sldId id="404" r:id="rId31"/>
    <p:sldId id="309" r:id="rId32"/>
    <p:sldId id="405" r:id="rId33"/>
    <p:sldId id="310" r:id="rId34"/>
    <p:sldId id="311" r:id="rId35"/>
    <p:sldId id="417" r:id="rId36"/>
    <p:sldId id="312" r:id="rId37"/>
    <p:sldId id="313" r:id="rId38"/>
    <p:sldId id="314" r:id="rId39"/>
    <p:sldId id="400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406" r:id="rId56"/>
    <p:sldId id="413" r:id="rId57"/>
    <p:sldId id="330" r:id="rId58"/>
    <p:sldId id="331" r:id="rId59"/>
    <p:sldId id="332" r:id="rId60"/>
    <p:sldId id="410" r:id="rId61"/>
    <p:sldId id="396" r:id="rId62"/>
    <p:sldId id="397" r:id="rId63"/>
    <p:sldId id="411" r:id="rId6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>
        <p:scale>
          <a:sx n="75" d="100"/>
          <a:sy n="75" d="100"/>
        </p:scale>
        <p:origin x="-107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874A-0E11-7D4A-93B3-46182E175999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9D2E-4235-D245-9B29-BE9B3016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2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806ED-780F-364F-955F-68CAD47632EC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FCB5-FBC3-F64D-A36F-596A8060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4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6B7B6-F103-5846-9D6C-DE8B9ADA5CE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3588" cy="2573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6894"/>
            <a:ext cx="6704975" cy="308710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C07C2-CA24-5242-8976-719CC69E035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4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EEF2A-E737-1449-9B8A-ED695271C20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3588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6894"/>
            <a:ext cx="6704975" cy="308710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lIns="89466" tIns="44732" rIns="89466" bIns="44732"/>
          <a:lstStyle/>
          <a:p>
            <a:pPr eaLnBrk="1" hangingPunct="1">
              <a:buFontTx/>
              <a:buChar char="•"/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C07C2-CA24-5242-8976-719CC69E035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18849-59BB-1E4A-BC31-4F1D4D4A5DA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3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CF320-D651-4C40-924D-EADDFF1DAF0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3588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 lIns="89044" tIns="44522" rIns="89044" bIns="44522"/>
          <a:lstStyle/>
          <a:p>
            <a:pPr>
              <a:buFontTx/>
              <a:buChar char="•"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E063F-E088-4C4E-843D-DBAE384F85F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6730B-6E67-4C41-AB15-37E69F7E371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9B163-3E9F-334D-9CFB-6744F186507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3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2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13E3F-E574-6D44-A933-B7D33E7600C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41471-C2E0-D943-8753-3ED947BFBDC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6894"/>
            <a:ext cx="6704975" cy="308710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lIns="93526" tIns="46763" rIns="93526" bIns="46763"/>
          <a:lstStyle/>
          <a:p>
            <a:pPr eaLnBrk="1" hangingPunct="1">
              <a:buFontTx/>
              <a:buChar char="•"/>
              <a:defRPr/>
            </a:pPr>
            <a:endParaRPr lang="en-US" smtClean="0">
              <a:cs typeface="+mn-cs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684926" y="6594053"/>
            <a:ext cx="360074" cy="27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538" tIns="46769" rIns="93538" bIns="46769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9425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513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113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8550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5750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82950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0150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27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C07C2-CA24-5242-8976-719CC69E035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C07C2-CA24-5242-8976-719CC69E0351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C7584-9C3F-E442-A8DD-B64296A9129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69B20-FFDA-7C48-A522-5B9CDFD28F0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 lIns="93523" tIns="46761" rIns="93523" bIns="46761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C7584-9C3F-E442-A8DD-B64296A9129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C7584-9C3F-E442-A8DD-B64296A9129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3588" cy="2573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4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4E1B8-3B87-AA4D-ADDD-A1CCE82A7EB5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1016" y="514004"/>
            <a:ext cx="4623529" cy="257155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C07C2-CA24-5242-8976-719CC69E0351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3587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513" y="3255351"/>
            <a:ext cx="6704975" cy="3088646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0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7125" indent="-279664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8654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6116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3577" indent="-223731" defTabSz="915122" eaLnBrk="0" hangingPunct="0"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1039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8501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5962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03424" indent="-223731" defTabSz="91512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D3B538-70A2-4EB7-B009-A47D3AD5E404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1016" y="514004"/>
            <a:ext cx="4623529" cy="257155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537" tIns="45769" rIns="91537" bIns="45769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9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3D0-E1FA-45B3-A849-44CB8A963E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4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EED4A-11B3-034F-9CF4-91BA610F2D27}" type="slidenum">
              <a:rPr lang="en-US"/>
              <a:pPr/>
              <a:t>24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6360"/>
            <a:ext cx="6705600" cy="308729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C3DC6-3DE8-704A-8C5A-47D3CAC9B7D3}" type="slidenum">
              <a:rPr lang="en-US"/>
              <a:pPr/>
              <a:t>25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6360"/>
            <a:ext cx="6705600" cy="308729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389BA-2876-0047-98F8-7910255B6E96}" type="slidenum">
              <a:rPr lang="en-US"/>
              <a:pPr/>
              <a:t>26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4350"/>
            <a:ext cx="4570412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625" y="3257550"/>
            <a:ext cx="6704751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This worked great.  Got a good laugh.  I think I can play off of this even more.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3B1710-4899-4451-AB69-8B83B1474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09E31F-614E-4F17-BC3C-DF01E0B8C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97" t="1509" r="23677" b="9139"/>
          <a:stretch/>
        </p:blipFill>
        <p:spPr>
          <a:xfrm>
            <a:off x="3181781" y="103439"/>
            <a:ext cx="6123584" cy="61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F06A4-2139-43C4-9B67-AD527906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07B400-EF21-4D88-99F6-D4B97ABD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2FCA93-0990-4F00-881E-4DCEA94C6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76D678-73C2-4CFF-AF6C-5F3392A3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1BCD96-55E6-4C71-876D-B4276FD7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CB816C-4708-435A-9786-8C5BDB90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2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0D948-FCB9-4B6E-B377-83F20E4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3CA6416-175E-4F9F-8343-3E6D13287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9877F5-68EB-4C72-98AF-731C61BC5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75971-DEB0-4647-80C3-89227AB6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8F5AE8-77BE-471D-8269-E8D5952B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D15E22-BD14-41FE-9FDD-D8AE59B8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45C79-1ED1-4A44-A038-5C93625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F9DAF-ADE3-4190-A6E6-FD9AD1383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BF2DFD-0F94-49F5-9889-158ED593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D964E4-1AA6-436A-AD8A-4257C1AF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E8157C-FACB-45E6-ABEE-CB231BEF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4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8B5E95-982C-4469-9CFA-70782863C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7541DB-200D-402F-A72A-D81D68F7C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E35C75-660E-49D6-B93C-0C2E7827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B8D37E-A3D5-4979-9CE8-73F4465B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6533F-34F1-4047-80E1-98FED7DB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7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AA220-42AA-CC49-BD41-A45FA33258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C1A7E-DB87-DC44-9D77-E35BAD4D9F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7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E104-EE61-1D4B-8901-9F87CF1ABD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6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88E77-BF7E-AB45-9711-C74375D34A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9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6B4C-762B-E444-A0A3-E3CE748B70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0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81FE0-03B2-2F4E-AF93-4588D2969D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0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B9FA6BE-D690-453B-A8FC-0C654F1D0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41F002-421F-4AE0-A659-D4E14ADAC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712" y="1305243"/>
            <a:ext cx="4572000" cy="238760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C72912-80F1-49B0-A586-788E58509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3712" y="3784918"/>
            <a:ext cx="4572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CFED813-80E6-4DD9-948B-36EB6FC2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8692" y="5552756"/>
            <a:ext cx="3653307" cy="130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B7A3CD-3BD7-418D-966E-B2E4671A2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284" b="38502"/>
          <a:stretch/>
        </p:blipFill>
        <p:spPr>
          <a:xfrm>
            <a:off x="0" y="0"/>
            <a:ext cx="3744930" cy="42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E226-F6E9-AB42-AF4E-0A75510EB1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8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BF7AC-5623-6A4B-8502-D9E5E6F81C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1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7E9C-B80D-C04A-9507-9C084D408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6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71EBE-7C49-AA4D-BFFA-71B9738B72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0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E39C-0C21-6143-AD21-45777A2A0C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70CB2-9B04-4837-97BD-9ACE06E2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60243-D20E-4D7A-A590-75114A9A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7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B9FA6BE-D690-453B-A8FC-0C654F1D0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41F002-421F-4AE0-A659-D4E14ADAC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772" y="2235200"/>
            <a:ext cx="6034940" cy="238760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CFED813-80E6-4DD9-948B-36EB6FC26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8692" y="5552756"/>
            <a:ext cx="3653307" cy="130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B7A3CD-3BD7-418D-966E-B2E4671A2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284" b="38502"/>
          <a:stretch/>
        </p:blipFill>
        <p:spPr>
          <a:xfrm>
            <a:off x="0" y="0"/>
            <a:ext cx="3744930" cy="42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38176E-1500-4B38-B624-1D2D5B16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5738DF-1915-4D33-9668-EC3F2EA0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21E2E5-A229-46F4-B88C-E464E6F5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337197-DADA-4709-8CDA-DF5E366D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B8B4F3-AD70-489A-B3A2-1A768B3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3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84A00-6F05-4739-9282-150C7767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77A130-EDF2-4A70-A975-DD20F8800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CBF14E-6796-44CF-90CF-E4B82254F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01B129-8505-4F27-BD4F-DE75250A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281F1C-3C89-4352-8E62-342B834F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7E5471-96D3-44CC-B1A2-9FA9FDA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1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2CB17-0BE8-44F3-9A46-EDF3048B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942B8E-BC92-4A63-BDA1-A5A2A5D4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708D94-92FC-43DB-AC76-21833D861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14D8BD-1E45-4567-9F99-970920458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ADA3CA8-BFD7-407A-96B1-57857A92F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0D2D10-B682-4C5D-B14F-322F74C1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60B9D9-046D-4C94-A95B-85BEEDEE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60BAD-2DE7-40D5-9236-F14D456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11D8F-219D-4843-A454-562A0C95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7C6758-66DE-49F4-B3AB-8056D74B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BB5721-2C16-4CC3-9EB0-32761494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815A2C-55F1-4F9C-A760-EC6A11DB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1E0197-6161-43EF-A92A-766F26A2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3D092-56F7-4090-A2C6-F2F8C54D5CCA}" type="datetimeFigureOut">
              <a:rPr lang="en-CA" smtClean="0"/>
              <a:t>8/5/19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F93B54A-EBAD-4713-9E24-EC694078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E4D9EA-F653-4F84-9BBA-5079375C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249D3-5282-4685-B13A-9C927E4217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5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AE851C-DBED-461E-B2A1-6D296AC33CA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90347F-E240-4E86-8CD8-DFD1C552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2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2FF72C-5848-4DCB-AC41-ACE75637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2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6C56D8-B881-914F-B9E1-CF3207F14F4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1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wmf"/><Relationship Id="rId9" Type="http://schemas.openxmlformats.org/officeDocument/2006/relationships/image" Target="../media/image36.wm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image" Target="../media/image41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49867" y="766244"/>
            <a:ext cx="10041435" cy="108346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Creating &amp; Sustaining a</a:t>
            </a:r>
            <a:br>
              <a:rPr lang="en-US" sz="5400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</a:br>
            <a:r>
              <a:rPr lang="en-US" sz="5400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Culture of Service Excellence</a:t>
            </a:r>
          </a:p>
          <a:p>
            <a:pPr algn="ctr">
              <a:defRPr/>
            </a:pPr>
            <a:r>
              <a:rPr lang="en-US" b="0" i="1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Lessons From the Mouse</a:t>
            </a:r>
            <a:endParaRPr lang="en-US" b="0" i="1" cap="none" dirty="0" smtClean="0"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27190" y="3215114"/>
            <a:ext cx="8534400" cy="144589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Presented for the</a:t>
            </a:r>
            <a:endParaRPr lang="en-US" sz="1050" dirty="0" smtClean="0">
              <a:solidFill>
                <a:srgbClr val="DA291C"/>
              </a:solidFill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California Grocers Association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sz="1400" dirty="0" smtClean="0">
              <a:solidFill>
                <a:srgbClr val="DA291C"/>
              </a:solidFill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by Dennis Snow</a:t>
            </a:r>
          </a:p>
        </p:txBody>
      </p:sp>
      <p:pic>
        <p:nvPicPr>
          <p:cNvPr id="11" name="Picture 10" descr="Cinderella Castle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066" y="4559300"/>
            <a:ext cx="306493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94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le 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02182E-F6BF-AF49-8371-7CDCFB295F60}"/>
              </a:ext>
            </a:extLst>
          </p:cNvPr>
          <p:cNvSpPr/>
          <p:nvPr/>
        </p:nvSpPr>
        <p:spPr>
          <a:xfrm>
            <a:off x="18915" y="0"/>
            <a:ext cx="12173085" cy="68580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1130"/>
            <a:ext cx="9282647" cy="1325563"/>
          </a:xfrm>
        </p:spPr>
        <p:txBody>
          <a:bodyPr/>
          <a:lstStyle/>
          <a:p>
            <a:r>
              <a:rPr lang="en-US" cap="none" dirty="0"/>
              <a:t>Service </a:t>
            </a:r>
            <a:r>
              <a:rPr lang="en-US" cap="none" dirty="0" smtClean="0"/>
              <a:t>Mapping</a:t>
            </a:r>
            <a:endParaRPr lang="en-US" cap="none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72126" y="1744133"/>
            <a:ext cx="2075292" cy="1434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Ride bus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to hotel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5012523" y="1744133"/>
            <a:ext cx="2073600" cy="1434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lobby</a:t>
            </a: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640227" y="2461187"/>
            <a:ext cx="11218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9508352" y="3169805"/>
            <a:ext cx="0" cy="80984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7405165" y="5093196"/>
            <a:ext cx="129443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799115" y="1955054"/>
            <a:ext cx="1366361" cy="83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elevator</a:t>
            </a:r>
          </a:p>
        </p:txBody>
      </p:sp>
      <p:sp>
        <p:nvSpPr>
          <p:cNvPr id="21" name="Line 8">
            <a:extLst>
              <a:ext uri="{FF2B5EF4-FFF2-40B4-BE49-F238E27FC236}">
                <a16:creationId xmlns="" xmlns:a16="http://schemas.microsoft.com/office/drawing/2014/main" id="{F457BFBA-659C-E447-AF12-7B59DE840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9280" y="2461187"/>
            <a:ext cx="11218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50A71B0A-4C2E-D34F-9E73-A7772720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744" y="1744133"/>
            <a:ext cx="2073600" cy="1434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elevator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="" xmlns:a16="http://schemas.microsoft.com/office/drawing/2014/main" id="{98B7ECFF-FC6E-DB46-AA95-185C6529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744" y="4342954"/>
            <a:ext cx="2073600" cy="1434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Walk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room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5CD08F5F-AB1D-6241-A87D-ED65702A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523" y="4342954"/>
            <a:ext cx="2073600" cy="1434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940675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565661-C1D3-9B4A-814E-CADD7EBE6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31" y="1171073"/>
            <a:ext cx="6047204" cy="453991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7B76E8E2-066D-9848-888C-760DE7938350}"/>
              </a:ext>
            </a:extLst>
          </p:cNvPr>
          <p:cNvSpPr/>
          <p:nvPr/>
        </p:nvSpPr>
        <p:spPr>
          <a:xfrm>
            <a:off x="6598943" y="3015915"/>
            <a:ext cx="866584" cy="850232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6D08B361-F64B-924F-8D06-6979C959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958" y="3154487"/>
            <a:ext cx="39303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Pay Attention to the Details: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Everything Speaks</a:t>
            </a:r>
          </a:p>
        </p:txBody>
      </p:sp>
    </p:spTree>
    <p:extLst>
      <p:ext uri="{BB962C8B-B14F-4D97-AF65-F5344CB8AC3E}">
        <p14:creationId xmlns:p14="http://schemas.microsoft.com/office/powerpoint/2010/main" val="21714888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VC-025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41400"/>
            <a:ext cx="12192000" cy="914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irplane Duct Tap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438149"/>
            <a:ext cx="6104467" cy="457222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irplane Duct Tap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599" y="2336801"/>
            <a:ext cx="6487736" cy="357293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242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e Machine Gene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3201" y="-924983"/>
            <a:ext cx="12564533" cy="94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062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othiers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12192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01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00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332" y="793750"/>
            <a:ext cx="6917267" cy="5187950"/>
          </a:xfrm>
          <a:prstGeom prst="rect">
            <a:avLst/>
          </a:prstGeom>
          <a:noFill/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799" y="2844800"/>
            <a:ext cx="1021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</a:t>
            </a:r>
            <a:r>
              <a:rPr lang="en-US" altLang="ja-JP" sz="6600" b="1" dirty="0">
                <a:solidFill>
                  <a:srgbClr val="DA29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Attitudinal</a:t>
            </a:r>
            <a:r>
              <a:rPr lang="ja-JP" altLang="en-US" sz="6600" b="1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</a:t>
            </a:r>
            <a:r>
              <a:rPr lang="en-US" altLang="ja-JP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ja-JP" sz="6600" b="1" dirty="0">
                <a:solidFill>
                  <a:srgbClr val="595959"/>
                </a:solidFill>
                <a:latin typeface="Arial" pitchFamily="34" charset="0"/>
              </a:rPr>
              <a:t>Backstage</a:t>
            </a:r>
            <a:endParaRPr lang="en-US" sz="6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18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413005"/>
            <a:ext cx="11176000" cy="196976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000" dirty="0"/>
              <a:t>For a strange definition of fun, consider that all that fun means is that four out of five people enjoy counting 'F's. </a:t>
            </a:r>
          </a:p>
        </p:txBody>
      </p:sp>
    </p:spTree>
    <p:extLst>
      <p:ext uri="{BB962C8B-B14F-4D97-AF65-F5344CB8AC3E}">
        <p14:creationId xmlns:p14="http://schemas.microsoft.com/office/powerpoint/2010/main" val="27102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413005"/>
            <a:ext cx="11176000" cy="196976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or a strange de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inition o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un, consider that all that 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un means is that 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our out o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ive people enjoy counting '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/>
              <a:t>'s. </a:t>
            </a:r>
          </a:p>
        </p:txBody>
      </p:sp>
    </p:spTree>
    <p:extLst>
      <p:ext uri="{BB962C8B-B14F-4D97-AF65-F5344CB8AC3E}">
        <p14:creationId xmlns:p14="http://schemas.microsoft.com/office/powerpoint/2010/main" val="38955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inderella Castle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9" y="601009"/>
            <a:ext cx="5469467" cy="4102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20k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467" y="1845733"/>
            <a:ext cx="5435600" cy="4076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399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Everything Speaks</a:t>
            </a:r>
            <a:endParaRPr lang="en-US" cap="non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29315"/>
              </p:ext>
            </p:extLst>
          </p:nvPr>
        </p:nvGraphicFramePr>
        <p:xfrm>
          <a:off x="1524000" y="1811869"/>
          <a:ext cx="8940800" cy="414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0"/>
                <a:gridCol w="4470400"/>
              </a:tblGrid>
              <a:tr h="11175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2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2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2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3101" y="1965890"/>
            <a:ext cx="348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Everything Speaks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Distracter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01" y="1982813"/>
            <a:ext cx="339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Everything Speaks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Commitment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74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d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31" y="1171073"/>
            <a:ext cx="6488792" cy="4320344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70237918-3B88-EB41-AF4F-08A7D893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282" y="3154487"/>
            <a:ext cx="36271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Create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Moments of Wow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0A19583-B417-3146-BEC7-A863E7C5E146}"/>
              </a:ext>
            </a:extLst>
          </p:cNvPr>
          <p:cNvSpPr/>
          <p:nvPr/>
        </p:nvSpPr>
        <p:spPr>
          <a:xfrm>
            <a:off x="7040531" y="3015915"/>
            <a:ext cx="866584" cy="850232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83769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Customer Expectations</a:t>
            </a:r>
            <a:endParaRPr lang="en-US" cap="non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488263" y="1843628"/>
            <a:ext cx="5587904" cy="4387839"/>
            <a:chOff x="972" y="816"/>
            <a:chExt cx="3816" cy="287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98" y="1484"/>
              <a:ext cx="1563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Advice</a:t>
              </a:r>
            </a:p>
            <a:p>
              <a:pPr algn="ctr" eaLnBrk="0" hangingPunct="0">
                <a:defRPr/>
              </a:pPr>
              <a:endParaRPr lang="en-US" sz="2800" b="1" dirty="0">
                <a:solidFill>
                  <a:srgbClr val="595959"/>
                </a:solidFill>
                <a:latin typeface="Tahom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Partnership</a:t>
              </a:r>
            </a:p>
            <a:p>
              <a:pPr algn="ctr" eaLnBrk="0" hangingPunct="0">
                <a:defRPr/>
              </a:pPr>
              <a:endParaRPr lang="en-US" sz="3600" b="1" dirty="0">
                <a:solidFill>
                  <a:srgbClr val="595959"/>
                </a:solidFill>
                <a:latin typeface="Tahom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Availability</a:t>
              </a:r>
            </a:p>
            <a:p>
              <a:pPr algn="ctr" eaLnBrk="0" hangingPunct="0">
                <a:defRPr/>
              </a:pPr>
              <a:endParaRPr lang="en-US" sz="2800" b="1" dirty="0">
                <a:latin typeface="Tahoma" charset="0"/>
                <a:ea typeface="ＭＳ Ｐゴシック" charset="0"/>
              </a:endParaRPr>
            </a:p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595959"/>
                  </a:solidFill>
                  <a:latin typeface="Tahoma" charset="0"/>
                  <a:ea typeface="ＭＳ Ｐゴシック" charset="0"/>
                </a:rPr>
                <a:t>Accuracy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972" y="816"/>
              <a:ext cx="3816" cy="2873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859861" y="4451357"/>
            <a:ext cx="2743200" cy="1"/>
          </a:xfrm>
          <a:prstGeom prst="line">
            <a:avLst/>
          </a:prstGeom>
          <a:noFill/>
          <a:ln w="38100">
            <a:solidFill>
              <a:srgbClr val="4454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009470" y="4941947"/>
            <a:ext cx="2630797" cy="923328"/>
            <a:chOff x="6324600" y="4419600"/>
            <a:chExt cx="3256699" cy="1143000"/>
          </a:xfrm>
        </p:grpSpPr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6324600" y="4419600"/>
              <a:ext cx="381000" cy="1143000"/>
            </a:xfrm>
            <a:prstGeom prst="rightBrace">
              <a:avLst>
                <a:gd name="adj1" fmla="val 8750"/>
                <a:gd name="adj2" fmla="val 50000"/>
              </a:avLst>
            </a:prstGeom>
            <a:noFill/>
            <a:ln w="381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2494699" cy="57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  <a:t>Dissatisfiers</a:t>
              </a:r>
              <a:endParaRPr lang="en-US" sz="2400" b="1" dirty="0">
                <a:solidFill>
                  <a:srgbClr val="595959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975606" y="3045423"/>
            <a:ext cx="2339256" cy="954107"/>
            <a:chOff x="6324600" y="2362200"/>
            <a:chExt cx="2895795" cy="1181102"/>
          </a:xfrm>
        </p:grpSpPr>
        <p:sp>
          <p:nvSpPr>
            <p:cNvPr id="13" name="AutoShape 9"/>
            <p:cNvSpPr>
              <a:spLocks/>
            </p:cNvSpPr>
            <p:nvPr/>
          </p:nvSpPr>
          <p:spPr bwMode="auto">
            <a:xfrm>
              <a:off x="6324600" y="2362200"/>
              <a:ext cx="381000" cy="1143000"/>
            </a:xfrm>
            <a:prstGeom prst="rightBrace">
              <a:avLst>
                <a:gd name="adj1" fmla="val 8750"/>
                <a:gd name="adj2" fmla="val 50000"/>
              </a:avLst>
            </a:prstGeom>
            <a:noFill/>
            <a:ln w="38100">
              <a:solidFill>
                <a:schemeClr val="tx2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494270" y="2514600"/>
              <a:ext cx="2726125" cy="1028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  <a:t>Wow</a:t>
              </a:r>
              <a:br>
                <a:rPr lang="en-US" sz="2400" b="1" dirty="0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</a:br>
              <a:r>
                <a:rPr lang="en-US" sz="2400" b="1" dirty="0">
                  <a:solidFill>
                    <a:srgbClr val="595959"/>
                  </a:solidFill>
                  <a:latin typeface="Arial" charset="0"/>
                  <a:ea typeface="ＭＳ Ｐゴシック" charset="0"/>
                </a:rPr>
                <a:t>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336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03165" y="4332591"/>
            <a:ext cx="2279835" cy="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15" tIns="45709" rIns="91415" bIns="4570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Lens of the Customer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E4B118E1-F939-664C-8949-14FED5118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884" y="1027932"/>
            <a:ext cx="3456932" cy="288366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C3D875-1B53-994F-A531-FB25C4FE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028700"/>
            <a:ext cx="3459941" cy="288616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6" name="Picture 15" descr="Speedway">
            <a:extLst>
              <a:ext uri="{FF2B5EF4-FFF2-40B4-BE49-F238E27FC236}">
                <a16:creationId xmlns:a16="http://schemas.microsoft.com/office/drawing/2014/main" xmlns="" id="{4D74524D-E0F0-974F-A4FF-79EA6021B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9550" y="1024861"/>
            <a:ext cx="3454705" cy="28867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50064085-EC94-204B-B291-4FEDD3BB9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223" y="4348192"/>
            <a:ext cx="2186554" cy="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15" tIns="45709" rIns="91415" bIns="4570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Moments of Wow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58F6A7EE-CBC8-4F48-A2D2-9B83C5B5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849" y="4345291"/>
            <a:ext cx="2053389" cy="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15" tIns="45709" rIns="91415" bIns="4570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-158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Everything Speaks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39FD68-C07D-6C48-98A5-FEE1577DB3E4}"/>
              </a:ext>
            </a:extLst>
          </p:cNvPr>
          <p:cNvSpPr/>
          <p:nvPr/>
        </p:nvSpPr>
        <p:spPr>
          <a:xfrm>
            <a:off x="2297806" y="3558931"/>
            <a:ext cx="674657" cy="66192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094D9B1-FE42-EA48-BD94-99703087D764}"/>
              </a:ext>
            </a:extLst>
          </p:cNvPr>
          <p:cNvSpPr/>
          <p:nvPr/>
        </p:nvSpPr>
        <p:spPr>
          <a:xfrm>
            <a:off x="5707933" y="3558931"/>
            <a:ext cx="674657" cy="66192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C3BCF4-0F52-5A4B-B233-A26E886370F2}"/>
              </a:ext>
            </a:extLst>
          </p:cNvPr>
          <p:cNvSpPr/>
          <p:nvPr/>
        </p:nvSpPr>
        <p:spPr>
          <a:xfrm>
            <a:off x="9206605" y="3572300"/>
            <a:ext cx="674657" cy="66192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07117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7600" y="533400"/>
            <a:ext cx="9880600" cy="5867400"/>
            <a:chOff x="228" y="528"/>
            <a:chExt cx="4668" cy="369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28" y="528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1479" y="528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2736" y="528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5389131">
              <a:off x="4199" y="1752"/>
              <a:ext cx="864" cy="432"/>
            </a:xfrm>
            <a:prstGeom prst="rightArrow">
              <a:avLst>
                <a:gd name="adj1" fmla="val 68056"/>
                <a:gd name="adj2" fmla="val 53620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5389131">
              <a:off x="4224" y="2736"/>
              <a:ext cx="912" cy="432"/>
            </a:xfrm>
            <a:prstGeom prst="rightArrow">
              <a:avLst>
                <a:gd name="adj1" fmla="val 68056"/>
                <a:gd name="adj2" fmla="val 56599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394243">
              <a:off x="4080" y="624"/>
              <a:ext cx="816" cy="72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-10805600">
              <a:off x="3984" y="3504"/>
              <a:ext cx="816" cy="72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 rot="-10800000">
              <a:off x="2832" y="3792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-10800000">
              <a:off x="1584" y="3792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-10800000">
              <a:off x="288" y="3744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46717" y="606425"/>
            <a:ext cx="10104967" cy="5751513"/>
            <a:chOff x="589" y="382"/>
            <a:chExt cx="4774" cy="3623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 rot="19826591">
              <a:off x="4320" y="478"/>
              <a:ext cx="9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Internal Service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Quality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 rot="19826591">
              <a:off x="4433" y="3502"/>
              <a:ext cx="70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Employee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Satisfaction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 rot="19826591">
              <a:off x="3192" y="382"/>
              <a:ext cx="6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Employee</a:t>
              </a:r>
            </a:p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Retention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 rot="19826591">
              <a:off x="2118" y="3550"/>
              <a:ext cx="9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External Service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Quality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 rot="19826591">
              <a:off x="3473" y="3598"/>
              <a:ext cx="70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Customer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Satisfaction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 rot="19826591">
              <a:off x="589" y="382"/>
              <a:ext cx="7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Employee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Productivity</a:t>
              </a: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 rot="19826591">
              <a:off x="1968" y="382"/>
              <a:ext cx="5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Customer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Value</a:t>
              </a:r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 rot="19826591">
              <a:off x="4656" y="2494"/>
              <a:ext cx="5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Customer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Loyalty</a:t>
              </a:r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 rot="19826591">
              <a:off x="4506" y="1534"/>
              <a:ext cx="85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Revenue/Profit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Growth</a:t>
              </a: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 rot="19826591">
              <a:off x="860" y="3550"/>
              <a:ext cx="72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Shareholder</a:t>
              </a:r>
            </a:p>
            <a:p>
              <a:pPr algn="ctr"/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Value</a:t>
              </a:r>
            </a:p>
          </p:txBody>
        </p:sp>
      </p:grp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005222" y="2849564"/>
            <a:ext cx="49334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/>
              <a:t>The Loyalty-Profit Chain</a:t>
            </a:r>
          </a:p>
          <a:p>
            <a:pPr algn="r"/>
            <a:r>
              <a:rPr lang="en-US" sz="2000" b="1"/>
              <a:t>Harvard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6364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117600" y="533400"/>
            <a:ext cx="9880600" cy="5867400"/>
            <a:chOff x="228" y="528"/>
            <a:chExt cx="4668" cy="3696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28" y="528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1479" y="528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736" y="528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rot="5389131">
              <a:off x="4199" y="1752"/>
              <a:ext cx="864" cy="432"/>
            </a:xfrm>
            <a:prstGeom prst="rightArrow">
              <a:avLst>
                <a:gd name="adj1" fmla="val 68056"/>
                <a:gd name="adj2" fmla="val 53620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 rot="5389131">
              <a:off x="4224" y="2736"/>
              <a:ext cx="912" cy="432"/>
            </a:xfrm>
            <a:prstGeom prst="rightArrow">
              <a:avLst>
                <a:gd name="adj1" fmla="val 68056"/>
                <a:gd name="adj2" fmla="val 56599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 rot="5394243">
              <a:off x="4080" y="624"/>
              <a:ext cx="816" cy="72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 rot="-10805600">
              <a:off x="3984" y="3504"/>
              <a:ext cx="816" cy="72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 rot="-10800000">
              <a:off x="2832" y="3792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 rot="-10800000">
              <a:off x="1584" y="3792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 rot="-10800000">
              <a:off x="288" y="3744"/>
              <a:ext cx="1104" cy="432"/>
            </a:xfrm>
            <a:prstGeom prst="rightArrow">
              <a:avLst>
                <a:gd name="adj1" fmla="val 68056"/>
                <a:gd name="adj2" fmla="val 68515"/>
              </a:avLst>
            </a:prstGeom>
            <a:solidFill>
              <a:srgbClr val="52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7" name="Text Box 13"/>
          <p:cNvSpPr txBox="1">
            <a:spLocks noChangeArrowheads="1"/>
          </p:cNvSpPr>
          <p:nvPr/>
        </p:nvSpPr>
        <p:spPr bwMode="auto">
          <a:xfrm rot="-1773409">
            <a:off x="1041919" y="669023"/>
            <a:ext cx="1903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Internal Service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Quality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-1773409">
            <a:off x="3922858" y="607110"/>
            <a:ext cx="14930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Employee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Satisfaction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-1773409">
            <a:off x="6756001" y="607110"/>
            <a:ext cx="1313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Employee</a:t>
            </a:r>
          </a:p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 Retention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 rot="-1773409">
            <a:off x="9486915" y="2359710"/>
            <a:ext cx="19811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External Service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Quality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-1773409">
            <a:off x="9917258" y="3883710"/>
            <a:ext cx="14930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Customer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Satisfaction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 rot="-1773409">
            <a:off x="9324494" y="607110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Employee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Productivity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 rot="-1773409">
            <a:off x="9778730" y="5452160"/>
            <a:ext cx="1262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Customer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Value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 rot="-1773409">
            <a:off x="7340330" y="5712510"/>
            <a:ext cx="1262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Customer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Loyalty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 rot="-1773409">
            <a:off x="4422926" y="5712510"/>
            <a:ext cx="1813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Revenue/Profit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Growth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 rot="-1773409">
            <a:off x="1820784" y="5636310"/>
            <a:ext cx="1531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Shareholder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Value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005222" y="2849564"/>
            <a:ext cx="49334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/>
              <a:t>The Loyalty-Profit Chain</a:t>
            </a:r>
          </a:p>
          <a:p>
            <a:pPr algn="r"/>
            <a:r>
              <a:rPr lang="en-US" sz="2000" b="1"/>
              <a:t>Harvard Business School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04800" y="228600"/>
            <a:ext cx="11582400" cy="1676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A:\witch.jpg"/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132" y="394162"/>
            <a:ext cx="6028267" cy="6184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590800"/>
            <a:ext cx="1076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ja-JP" altLang="en-US" sz="6000" cap="none" dirty="0">
                <a:solidFill>
                  <a:srgbClr val="595959"/>
                </a:solidFill>
              </a:rPr>
              <a:t>“</a:t>
            </a:r>
            <a:r>
              <a:rPr lang="en-US" sz="6000" cap="none" dirty="0">
                <a:solidFill>
                  <a:srgbClr val="DA291C"/>
                </a:solidFill>
              </a:rPr>
              <a:t>Inculturate</a:t>
            </a:r>
            <a:r>
              <a:rPr lang="ja-JP" altLang="en-US" sz="6000" cap="none" dirty="0">
                <a:solidFill>
                  <a:srgbClr val="595959"/>
                </a:solidFill>
              </a:rPr>
              <a:t>”</a:t>
            </a:r>
            <a:r>
              <a:rPr lang="en-US" sz="6000" cap="none" dirty="0"/>
              <a:t/>
            </a:r>
            <a:br>
              <a:rPr lang="en-US" sz="6000" cap="none" dirty="0"/>
            </a:br>
            <a:r>
              <a:rPr lang="en-US" sz="6000" cap="none" dirty="0"/>
              <a:t> </a:t>
            </a:r>
            <a:r>
              <a:rPr lang="en-US" sz="6000" cap="none" dirty="0">
                <a:solidFill>
                  <a:srgbClr val="595959"/>
                </a:solidFill>
              </a:rPr>
              <a:t>Service Excellence</a:t>
            </a:r>
          </a:p>
        </p:txBody>
      </p:sp>
    </p:spTree>
    <p:extLst>
      <p:ext uri="{BB962C8B-B14F-4D97-AF65-F5344CB8AC3E}">
        <p14:creationId xmlns:p14="http://schemas.microsoft.com/office/powerpoint/2010/main" val="7326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9000"/>
            <a:ext cx="9855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cap="none" dirty="0"/>
              <a:t>Leading a Culture of</a:t>
            </a:r>
            <a:br>
              <a:rPr lang="en-US" sz="3700" cap="none" dirty="0"/>
            </a:br>
            <a:r>
              <a:rPr lang="en-US" sz="3700" cap="none" dirty="0"/>
              <a:t>Service Excellence</a:t>
            </a:r>
            <a:r>
              <a:rPr lang="en-US" sz="2700" cap="none" dirty="0"/>
              <a:t/>
            </a:r>
            <a:br>
              <a:rPr lang="en-US" sz="2700" cap="none" dirty="0"/>
            </a:br>
            <a:endParaRPr lang="en-US" sz="2700" cap="none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13167" y="2438400"/>
            <a:ext cx="4965700" cy="3124200"/>
          </a:xfrm>
          <a:prstGeom prst="triangle">
            <a:avLst>
              <a:gd name="adj" fmla="val 48648"/>
            </a:avLst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44609" y="1828813"/>
            <a:ext cx="1470100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 dirty="0"/>
              <a:t>Vision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839201" y="5334007"/>
            <a:ext cx="3084592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 dirty="0"/>
              <a:t>Accountability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2800" y="5334007"/>
            <a:ext cx="2640693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 dirty="0"/>
              <a:t>Involvement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91028" y="4183077"/>
            <a:ext cx="2161261" cy="7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 algn="ctr">
              <a:defRPr/>
            </a:pPr>
            <a:r>
              <a:rPr lang="en-US" sz="4300" b="1"/>
              <a:t>Culture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2147" y="2107761"/>
            <a:ext cx="3725992" cy="1280776"/>
            <a:chOff x="914400" y="1580821"/>
            <a:chExt cx="2844800" cy="960582"/>
          </a:xfrm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74292"/>
                <a:gd name="adj2" fmla="val 11145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1067640" y="1708142"/>
              <a:ext cx="2492010" cy="62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 smtClean="0"/>
                <a:t>Define the</a:t>
              </a:r>
              <a:br>
                <a:rPr lang="en-US" sz="2400" b="1" dirty="0" smtClean="0"/>
              </a:br>
              <a:r>
                <a:rPr lang="en-US" sz="2400" b="1" dirty="0" smtClean="0"/>
                <a:t>customer experience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4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03165" y="4332591"/>
            <a:ext cx="2279835" cy="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15" tIns="45709" rIns="91415" bIns="4570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Lens of the Customer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E4B118E1-F939-664C-8949-14FED5118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884" y="1027932"/>
            <a:ext cx="3456932" cy="288366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C3D875-1B53-994F-A531-FB25C4FE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028700"/>
            <a:ext cx="3459941" cy="288616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6" name="Picture 15" descr="Speedway">
            <a:extLst>
              <a:ext uri="{FF2B5EF4-FFF2-40B4-BE49-F238E27FC236}">
                <a16:creationId xmlns:a16="http://schemas.microsoft.com/office/drawing/2014/main" xmlns="" id="{4D74524D-E0F0-974F-A4FF-79EA6021B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9550" y="1024861"/>
            <a:ext cx="3454705" cy="28867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50064085-EC94-204B-B291-4FEDD3BB9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223" y="4348192"/>
            <a:ext cx="2186554" cy="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15" tIns="45709" rIns="91415" bIns="4570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Moments of Wow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58F6A7EE-CBC8-4F48-A2D2-9B83C5B5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849" y="4345291"/>
            <a:ext cx="2053389" cy="9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15" tIns="45709" rIns="91415" bIns="45709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-158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Everything Speaks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39FD68-C07D-6C48-98A5-FEE1577DB3E4}"/>
              </a:ext>
            </a:extLst>
          </p:cNvPr>
          <p:cNvSpPr/>
          <p:nvPr/>
        </p:nvSpPr>
        <p:spPr>
          <a:xfrm>
            <a:off x="2297806" y="3558931"/>
            <a:ext cx="674657" cy="66192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094D9B1-FE42-EA48-BD94-99703087D764}"/>
              </a:ext>
            </a:extLst>
          </p:cNvPr>
          <p:cNvSpPr/>
          <p:nvPr/>
        </p:nvSpPr>
        <p:spPr>
          <a:xfrm>
            <a:off x="5707933" y="3558931"/>
            <a:ext cx="674657" cy="66192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C3BCF4-0F52-5A4B-B233-A26E886370F2}"/>
              </a:ext>
            </a:extLst>
          </p:cNvPr>
          <p:cNvSpPr/>
          <p:nvPr/>
        </p:nvSpPr>
        <p:spPr>
          <a:xfrm>
            <a:off x="9206605" y="3572300"/>
            <a:ext cx="674657" cy="66192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5827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er of Terr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3532"/>
            <a:ext cx="12513733" cy="93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637211" y="2370517"/>
            <a:ext cx="8818116" cy="175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 algn="ctr">
              <a:defRPr/>
            </a:pPr>
            <a:r>
              <a:rPr lang="en-US" sz="5300" b="1" dirty="0" smtClean="0">
                <a:solidFill>
                  <a:srgbClr val="595959"/>
                </a:solidFill>
              </a:rPr>
              <a:t>Culture </a:t>
            </a:r>
            <a:r>
              <a:rPr lang="en-US" sz="5300" b="1" dirty="0">
                <a:solidFill>
                  <a:srgbClr val="595959"/>
                </a:solidFill>
              </a:rPr>
              <a:t>must </a:t>
            </a:r>
            <a:r>
              <a:rPr lang="en-US" sz="5300" b="1">
                <a:solidFill>
                  <a:srgbClr val="595959"/>
                </a:solidFill>
              </a:rPr>
              <a:t>be </a:t>
            </a:r>
            <a:r>
              <a:rPr lang="en-US" sz="5300" b="1" smtClean="0">
                <a:solidFill>
                  <a:srgbClr val="595959"/>
                </a:solidFill>
              </a:rPr>
              <a:t>defined </a:t>
            </a:r>
            <a:r>
              <a:rPr lang="en-US" sz="5300" b="1" dirty="0">
                <a:solidFill>
                  <a:srgbClr val="595959"/>
                </a:solidFill>
              </a:rPr>
              <a:t>in</a:t>
            </a:r>
          </a:p>
          <a:p>
            <a:pPr algn="ctr">
              <a:defRPr/>
            </a:pPr>
            <a:r>
              <a:rPr lang="en-US" sz="5300" b="1" dirty="0">
                <a:solidFill>
                  <a:srgbClr val="595959"/>
                </a:solidFill>
              </a:rPr>
              <a:t>terms of </a:t>
            </a:r>
            <a:r>
              <a:rPr lang="en-US" sz="53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behaviors</a:t>
            </a:r>
          </a:p>
        </p:txBody>
      </p:sp>
    </p:spTree>
    <p:extLst>
      <p:ext uri="{BB962C8B-B14F-4D97-AF65-F5344CB8AC3E}">
        <p14:creationId xmlns:p14="http://schemas.microsoft.com/office/powerpoint/2010/main" val="489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 smtClean="0"/>
              <a:t>Service Improvement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425" name="Picture 1" descr="Slide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37" y="1295402"/>
            <a:ext cx="4256617" cy="27347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6" name="Picture 2" descr="S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138" y="1625600"/>
            <a:ext cx="4601633" cy="3132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Slide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04" y="3444877"/>
            <a:ext cx="4307417" cy="29897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cess Autograph high qual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6" y="973663"/>
            <a:ext cx="6476772" cy="4871232"/>
          </a:xfrm>
          <a:prstGeom prst="rect">
            <a:avLst/>
          </a:prstGeom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2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9000"/>
            <a:ext cx="9855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cap="none" dirty="0"/>
              <a:t>Leading a Culture of</a:t>
            </a:r>
            <a:br>
              <a:rPr lang="en-US" sz="3700" cap="none" dirty="0"/>
            </a:br>
            <a:r>
              <a:rPr lang="en-US" sz="3700" cap="none" dirty="0"/>
              <a:t>Service Excellence</a:t>
            </a:r>
            <a:r>
              <a:rPr lang="en-US" sz="2700" cap="none" dirty="0"/>
              <a:t/>
            </a:r>
            <a:br>
              <a:rPr lang="en-US" sz="2700" cap="none" dirty="0"/>
            </a:br>
            <a:endParaRPr lang="en-US" sz="2700" cap="none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13167" y="2438400"/>
            <a:ext cx="4965700" cy="3124200"/>
          </a:xfrm>
          <a:prstGeom prst="triangle">
            <a:avLst>
              <a:gd name="adj" fmla="val 48648"/>
            </a:avLst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44594" y="1828813"/>
            <a:ext cx="1563841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Vision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839201" y="5334007"/>
            <a:ext cx="3084592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Accountability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2800" y="5334007"/>
            <a:ext cx="2640693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Involvement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91028" y="4183077"/>
            <a:ext cx="2161261" cy="7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 algn="ctr">
              <a:defRPr/>
            </a:pPr>
            <a:r>
              <a:rPr lang="en-US" sz="4300" b="1"/>
              <a:t>Culture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23225" y="2311400"/>
            <a:ext cx="2966153" cy="1280776"/>
            <a:chOff x="848014" y="1580821"/>
            <a:chExt cx="2931257" cy="960582"/>
          </a:xfrm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-86213"/>
                <a:gd name="adj2" fmla="val -3869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848014" y="1696823"/>
              <a:ext cx="2931257" cy="64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“Operationalize”</a:t>
              </a:r>
              <a:br>
                <a:rPr lang="en-US" sz="2400" b="1" dirty="0"/>
              </a:br>
              <a:r>
                <a:rPr lang="en-US" sz="2400" b="1" dirty="0"/>
                <a:t>the service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8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Disney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00" y="5638800"/>
            <a:ext cx="1905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317438" y="1851025"/>
            <a:ext cx="3886200" cy="3733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265300" y="1927225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360300" y="3832225"/>
            <a:ext cx="3810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rc 8"/>
          <p:cNvSpPr>
            <a:spLocks/>
          </p:cNvSpPr>
          <p:nvPr/>
        </p:nvSpPr>
        <p:spPr bwMode="auto">
          <a:xfrm rot="18903354">
            <a:off x="5536638" y="3741738"/>
            <a:ext cx="1457325" cy="1465262"/>
          </a:xfrm>
          <a:custGeom>
            <a:avLst/>
            <a:gdLst>
              <a:gd name="G0" fmla="+- 0 0 0"/>
              <a:gd name="G1" fmla="+- 21351 0 0"/>
              <a:gd name="G2" fmla="+- 21600 0 0"/>
              <a:gd name="T0" fmla="*/ 3268 w 21309"/>
              <a:gd name="T1" fmla="*/ 0 h 21351"/>
              <a:gd name="T2" fmla="*/ 21309 w 21309"/>
              <a:gd name="T3" fmla="*/ 17816 h 21351"/>
              <a:gd name="T4" fmla="*/ 0 w 21309"/>
              <a:gd name="T5" fmla="*/ 21351 h 2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9" h="21351" fill="none" extrusionOk="0">
                <a:moveTo>
                  <a:pt x="3268" y="-1"/>
                </a:moveTo>
                <a:cubicBezTo>
                  <a:pt x="12501" y="1412"/>
                  <a:pt x="19780" y="8601"/>
                  <a:pt x="21308" y="17816"/>
                </a:cubicBezTo>
              </a:path>
              <a:path w="21309" h="21351" stroke="0" extrusionOk="0">
                <a:moveTo>
                  <a:pt x="3268" y="-1"/>
                </a:moveTo>
                <a:cubicBezTo>
                  <a:pt x="12501" y="1412"/>
                  <a:pt x="19780" y="8601"/>
                  <a:pt x="21308" y="17816"/>
                </a:cubicBezTo>
                <a:lnTo>
                  <a:pt x="0" y="2135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655700" y="4213225"/>
            <a:ext cx="1219200" cy="533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 rot="7916643">
            <a:off x="5278669" y="3223419"/>
            <a:ext cx="1971675" cy="2176463"/>
          </a:xfrm>
          <a:custGeom>
            <a:avLst/>
            <a:gdLst>
              <a:gd name="G0" fmla="+- 5753 0 0"/>
              <a:gd name="G1" fmla="+- 21600 0 0"/>
              <a:gd name="G2" fmla="+- 21600 0 0"/>
              <a:gd name="T0" fmla="*/ 0 w 27353"/>
              <a:gd name="T1" fmla="*/ 780 h 30203"/>
              <a:gd name="T2" fmla="*/ 25566 w 27353"/>
              <a:gd name="T3" fmla="*/ 30203 h 30203"/>
              <a:gd name="T4" fmla="*/ 5753 w 27353"/>
              <a:gd name="T5" fmla="*/ 21600 h 30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53" h="30203" fill="none" extrusionOk="0">
                <a:moveTo>
                  <a:pt x="0" y="780"/>
                </a:moveTo>
                <a:cubicBezTo>
                  <a:pt x="1873" y="262"/>
                  <a:pt x="3808" y="-1"/>
                  <a:pt x="5753" y="-1"/>
                </a:cubicBezTo>
                <a:cubicBezTo>
                  <a:pt x="17682" y="0"/>
                  <a:pt x="27353" y="9670"/>
                  <a:pt x="27353" y="21600"/>
                </a:cubicBezTo>
                <a:cubicBezTo>
                  <a:pt x="27353" y="24559"/>
                  <a:pt x="26744" y="27488"/>
                  <a:pt x="25565" y="30202"/>
                </a:cubicBezTo>
              </a:path>
              <a:path w="27353" h="30203" stroke="0" extrusionOk="0">
                <a:moveTo>
                  <a:pt x="0" y="780"/>
                </a:moveTo>
                <a:cubicBezTo>
                  <a:pt x="1873" y="262"/>
                  <a:pt x="3808" y="-1"/>
                  <a:pt x="5753" y="-1"/>
                </a:cubicBezTo>
                <a:cubicBezTo>
                  <a:pt x="17682" y="0"/>
                  <a:pt x="27353" y="9670"/>
                  <a:pt x="27353" y="21600"/>
                </a:cubicBezTo>
                <a:cubicBezTo>
                  <a:pt x="27353" y="24559"/>
                  <a:pt x="26744" y="27488"/>
                  <a:pt x="25565" y="30202"/>
                </a:cubicBezTo>
                <a:lnTo>
                  <a:pt x="5753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1"/>
          <p:cNvSpPr>
            <a:spLocks/>
          </p:cNvSpPr>
          <p:nvPr/>
        </p:nvSpPr>
        <p:spPr bwMode="auto">
          <a:xfrm rot="16619773">
            <a:off x="4493650" y="4232275"/>
            <a:ext cx="869950" cy="527050"/>
          </a:xfrm>
          <a:custGeom>
            <a:avLst/>
            <a:gdLst>
              <a:gd name="G0" fmla="+- 0 0 0"/>
              <a:gd name="G1" fmla="+- 17965 0 0"/>
              <a:gd name="G2" fmla="+- 21600 0 0"/>
              <a:gd name="T0" fmla="*/ 11992 w 21574"/>
              <a:gd name="T1" fmla="*/ 0 h 17965"/>
              <a:gd name="T2" fmla="*/ 21574 w 21574"/>
              <a:gd name="T3" fmla="*/ 16899 h 17965"/>
              <a:gd name="T4" fmla="*/ 0 w 21574"/>
              <a:gd name="T5" fmla="*/ 17965 h 17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965" fill="none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</a:path>
              <a:path w="21574" h="17965" stroke="0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  <a:lnTo>
                  <a:pt x="0" y="179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12"/>
          <p:cNvSpPr>
            <a:spLocks/>
          </p:cNvSpPr>
          <p:nvPr/>
        </p:nvSpPr>
        <p:spPr bwMode="auto">
          <a:xfrm rot="20149358">
            <a:off x="7027300" y="4197350"/>
            <a:ext cx="869950" cy="527050"/>
          </a:xfrm>
          <a:custGeom>
            <a:avLst/>
            <a:gdLst>
              <a:gd name="G0" fmla="+- 0 0 0"/>
              <a:gd name="G1" fmla="+- 17965 0 0"/>
              <a:gd name="G2" fmla="+- 21600 0 0"/>
              <a:gd name="T0" fmla="*/ 11992 w 21574"/>
              <a:gd name="T1" fmla="*/ 0 h 17965"/>
              <a:gd name="T2" fmla="*/ 21574 w 21574"/>
              <a:gd name="T3" fmla="*/ 16899 h 17965"/>
              <a:gd name="T4" fmla="*/ 0 w 21574"/>
              <a:gd name="T5" fmla="*/ 17965 h 17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965" fill="none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</a:path>
              <a:path w="21574" h="17965" stroke="0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  <a:lnTo>
                  <a:pt x="0" y="179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 rot="21050479">
            <a:off x="5355663" y="4598988"/>
            <a:ext cx="2052637" cy="1731962"/>
          </a:xfrm>
          <a:custGeom>
            <a:avLst/>
            <a:gdLst>
              <a:gd name="T0" fmla="*/ 0 w 912"/>
              <a:gd name="T1" fmla="*/ 0 h 992"/>
              <a:gd name="T2" fmla="*/ 288 w 912"/>
              <a:gd name="T3" fmla="*/ 960 h 992"/>
              <a:gd name="T4" fmla="*/ 912 w 912"/>
              <a:gd name="T5" fmla="*/ 1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992">
                <a:moveTo>
                  <a:pt x="0" y="0"/>
                </a:moveTo>
                <a:cubicBezTo>
                  <a:pt x="68" y="464"/>
                  <a:pt x="136" y="928"/>
                  <a:pt x="288" y="960"/>
                </a:cubicBezTo>
                <a:cubicBezTo>
                  <a:pt x="440" y="992"/>
                  <a:pt x="808" y="320"/>
                  <a:pt x="912" y="19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8"/>
          <p:cNvSpPr>
            <a:spLocks/>
          </p:cNvSpPr>
          <p:nvPr/>
        </p:nvSpPr>
        <p:spPr bwMode="auto">
          <a:xfrm rot="21050479">
            <a:off x="5273113" y="4733925"/>
            <a:ext cx="2286000" cy="1743075"/>
          </a:xfrm>
          <a:custGeom>
            <a:avLst/>
            <a:gdLst>
              <a:gd name="T0" fmla="*/ 0 w 912"/>
              <a:gd name="T1" fmla="*/ 0 h 992"/>
              <a:gd name="T2" fmla="*/ 288 w 912"/>
              <a:gd name="T3" fmla="*/ 960 h 992"/>
              <a:gd name="T4" fmla="*/ 912 w 912"/>
              <a:gd name="T5" fmla="*/ 1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992">
                <a:moveTo>
                  <a:pt x="0" y="0"/>
                </a:moveTo>
                <a:cubicBezTo>
                  <a:pt x="68" y="464"/>
                  <a:pt x="136" y="928"/>
                  <a:pt x="288" y="960"/>
                </a:cubicBezTo>
                <a:cubicBezTo>
                  <a:pt x="440" y="992"/>
                  <a:pt x="808" y="320"/>
                  <a:pt x="912" y="19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20"/>
          <p:cNvSpPr>
            <a:spLocks/>
          </p:cNvSpPr>
          <p:nvPr/>
        </p:nvSpPr>
        <p:spPr bwMode="auto">
          <a:xfrm>
            <a:off x="5693800" y="5661025"/>
            <a:ext cx="700088" cy="457200"/>
          </a:xfrm>
          <a:custGeom>
            <a:avLst/>
            <a:gdLst>
              <a:gd name="T0" fmla="*/ 0 w 441"/>
              <a:gd name="T1" fmla="*/ 108 h 288"/>
              <a:gd name="T2" fmla="*/ 36 w 441"/>
              <a:gd name="T3" fmla="*/ 18 h 288"/>
              <a:gd name="T4" fmla="*/ 90 w 441"/>
              <a:gd name="T5" fmla="*/ 0 h 288"/>
              <a:gd name="T6" fmla="*/ 180 w 441"/>
              <a:gd name="T7" fmla="*/ 9 h 288"/>
              <a:gd name="T8" fmla="*/ 198 w 441"/>
              <a:gd name="T9" fmla="*/ 135 h 288"/>
              <a:gd name="T10" fmla="*/ 216 w 441"/>
              <a:gd name="T11" fmla="*/ 96 h 288"/>
              <a:gd name="T12" fmla="*/ 243 w 441"/>
              <a:gd name="T13" fmla="*/ 108 h 288"/>
              <a:gd name="T14" fmla="*/ 306 w 441"/>
              <a:gd name="T15" fmla="*/ 90 h 288"/>
              <a:gd name="T16" fmla="*/ 360 w 441"/>
              <a:gd name="T17" fmla="*/ 90 h 288"/>
              <a:gd name="T18" fmla="*/ 378 w 441"/>
              <a:gd name="T19" fmla="*/ 117 h 288"/>
              <a:gd name="T20" fmla="*/ 405 w 441"/>
              <a:gd name="T21" fmla="*/ 135 h 288"/>
              <a:gd name="T22" fmla="*/ 441 w 441"/>
              <a:gd name="T2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" h="288">
                <a:moveTo>
                  <a:pt x="0" y="108"/>
                </a:moveTo>
                <a:cubicBezTo>
                  <a:pt x="6" y="85"/>
                  <a:pt x="12" y="33"/>
                  <a:pt x="36" y="18"/>
                </a:cubicBezTo>
                <a:cubicBezTo>
                  <a:pt x="52" y="8"/>
                  <a:pt x="90" y="0"/>
                  <a:pt x="90" y="0"/>
                </a:cubicBezTo>
                <a:cubicBezTo>
                  <a:pt x="120" y="3"/>
                  <a:pt x="180" y="9"/>
                  <a:pt x="180" y="9"/>
                </a:cubicBezTo>
                <a:cubicBezTo>
                  <a:pt x="188" y="50"/>
                  <a:pt x="198" y="92"/>
                  <a:pt x="198" y="135"/>
                </a:cubicBezTo>
                <a:cubicBezTo>
                  <a:pt x="204" y="122"/>
                  <a:pt x="204" y="103"/>
                  <a:pt x="216" y="96"/>
                </a:cubicBezTo>
                <a:cubicBezTo>
                  <a:pt x="224" y="91"/>
                  <a:pt x="233" y="108"/>
                  <a:pt x="243" y="108"/>
                </a:cubicBezTo>
                <a:cubicBezTo>
                  <a:pt x="274" y="109"/>
                  <a:pt x="278" y="93"/>
                  <a:pt x="306" y="90"/>
                </a:cubicBezTo>
                <a:cubicBezTo>
                  <a:pt x="324" y="88"/>
                  <a:pt x="342" y="90"/>
                  <a:pt x="360" y="90"/>
                </a:cubicBezTo>
                <a:cubicBezTo>
                  <a:pt x="366" y="99"/>
                  <a:pt x="370" y="109"/>
                  <a:pt x="378" y="117"/>
                </a:cubicBezTo>
                <a:cubicBezTo>
                  <a:pt x="386" y="125"/>
                  <a:pt x="399" y="126"/>
                  <a:pt x="405" y="135"/>
                </a:cubicBezTo>
                <a:cubicBezTo>
                  <a:pt x="431" y="177"/>
                  <a:pt x="441" y="239"/>
                  <a:pt x="441" y="28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 rot="17764285">
            <a:off x="4023750" y="3795713"/>
            <a:ext cx="1062038" cy="830262"/>
          </a:xfrm>
          <a:custGeom>
            <a:avLst/>
            <a:gdLst>
              <a:gd name="G0" fmla="+- 6205 0 0"/>
              <a:gd name="G1" fmla="+- 21600 0 0"/>
              <a:gd name="G2" fmla="+- 21600 0 0"/>
              <a:gd name="T0" fmla="*/ 0 w 27779"/>
              <a:gd name="T1" fmla="*/ 911 h 21600"/>
              <a:gd name="T2" fmla="*/ 27779 w 27779"/>
              <a:gd name="T3" fmla="*/ 20534 h 21600"/>
              <a:gd name="T4" fmla="*/ 6205 w 277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79" h="21600" fill="none" extrusionOk="0">
                <a:moveTo>
                  <a:pt x="-1" y="910"/>
                </a:moveTo>
                <a:cubicBezTo>
                  <a:pt x="2012" y="306"/>
                  <a:pt x="4103" y="-1"/>
                  <a:pt x="6205" y="-1"/>
                </a:cubicBezTo>
                <a:cubicBezTo>
                  <a:pt x="17719" y="-1"/>
                  <a:pt x="27210" y="9033"/>
                  <a:pt x="27778" y="20534"/>
                </a:cubicBezTo>
              </a:path>
              <a:path w="27779" h="21600" stroke="0" extrusionOk="0">
                <a:moveTo>
                  <a:pt x="-1" y="910"/>
                </a:moveTo>
                <a:cubicBezTo>
                  <a:pt x="2012" y="306"/>
                  <a:pt x="4103" y="-1"/>
                  <a:pt x="6205" y="-1"/>
                </a:cubicBezTo>
                <a:cubicBezTo>
                  <a:pt x="17719" y="-1"/>
                  <a:pt x="27210" y="9033"/>
                  <a:pt x="27778" y="20534"/>
                </a:cubicBezTo>
                <a:lnTo>
                  <a:pt x="6205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22"/>
          <p:cNvSpPr>
            <a:spLocks/>
          </p:cNvSpPr>
          <p:nvPr/>
        </p:nvSpPr>
        <p:spPr bwMode="auto">
          <a:xfrm rot="20737749">
            <a:off x="7408300" y="3756025"/>
            <a:ext cx="1062038" cy="830263"/>
          </a:xfrm>
          <a:custGeom>
            <a:avLst/>
            <a:gdLst>
              <a:gd name="G0" fmla="+- 6205 0 0"/>
              <a:gd name="G1" fmla="+- 21600 0 0"/>
              <a:gd name="G2" fmla="+- 21600 0 0"/>
              <a:gd name="T0" fmla="*/ 0 w 27779"/>
              <a:gd name="T1" fmla="*/ 911 h 21600"/>
              <a:gd name="T2" fmla="*/ 27779 w 27779"/>
              <a:gd name="T3" fmla="*/ 20534 h 21600"/>
              <a:gd name="T4" fmla="*/ 6205 w 277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79" h="21600" fill="none" extrusionOk="0">
                <a:moveTo>
                  <a:pt x="-1" y="910"/>
                </a:moveTo>
                <a:cubicBezTo>
                  <a:pt x="2012" y="306"/>
                  <a:pt x="4103" y="-1"/>
                  <a:pt x="6205" y="-1"/>
                </a:cubicBezTo>
                <a:cubicBezTo>
                  <a:pt x="17719" y="-1"/>
                  <a:pt x="27210" y="9033"/>
                  <a:pt x="27778" y="20534"/>
                </a:cubicBezTo>
              </a:path>
              <a:path w="27779" h="21600" stroke="0" extrusionOk="0">
                <a:moveTo>
                  <a:pt x="-1" y="910"/>
                </a:moveTo>
                <a:cubicBezTo>
                  <a:pt x="2012" y="306"/>
                  <a:pt x="4103" y="-1"/>
                  <a:pt x="6205" y="-1"/>
                </a:cubicBezTo>
                <a:cubicBezTo>
                  <a:pt x="17719" y="-1"/>
                  <a:pt x="27210" y="9033"/>
                  <a:pt x="27778" y="20534"/>
                </a:cubicBezTo>
                <a:lnTo>
                  <a:pt x="6205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>
            <a:off x="6646300" y="4365625"/>
            <a:ext cx="1905000" cy="1676400"/>
          </a:xfrm>
          <a:custGeom>
            <a:avLst/>
            <a:gdLst>
              <a:gd name="T0" fmla="*/ 1200 w 1200"/>
              <a:gd name="T1" fmla="*/ 0 h 1056"/>
              <a:gd name="T2" fmla="*/ 1152 w 1200"/>
              <a:gd name="T3" fmla="*/ 240 h 1056"/>
              <a:gd name="T4" fmla="*/ 1008 w 1200"/>
              <a:gd name="T5" fmla="*/ 480 h 1056"/>
              <a:gd name="T6" fmla="*/ 816 w 1200"/>
              <a:gd name="T7" fmla="*/ 672 h 1056"/>
              <a:gd name="T8" fmla="*/ 336 w 1200"/>
              <a:gd name="T9" fmla="*/ 960 h 1056"/>
              <a:gd name="T10" fmla="*/ 0 w 1200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0" h="1056">
                <a:moveTo>
                  <a:pt x="1200" y="0"/>
                </a:moveTo>
                <a:cubicBezTo>
                  <a:pt x="1192" y="80"/>
                  <a:pt x="1184" y="160"/>
                  <a:pt x="1152" y="240"/>
                </a:cubicBezTo>
                <a:cubicBezTo>
                  <a:pt x="1120" y="320"/>
                  <a:pt x="1064" y="408"/>
                  <a:pt x="1008" y="480"/>
                </a:cubicBezTo>
                <a:cubicBezTo>
                  <a:pt x="952" y="552"/>
                  <a:pt x="928" y="592"/>
                  <a:pt x="816" y="672"/>
                </a:cubicBezTo>
                <a:cubicBezTo>
                  <a:pt x="704" y="752"/>
                  <a:pt x="472" y="896"/>
                  <a:pt x="336" y="960"/>
                </a:cubicBezTo>
                <a:cubicBezTo>
                  <a:pt x="200" y="1024"/>
                  <a:pt x="56" y="1040"/>
                  <a:pt x="0" y="105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9"/>
          <p:cNvSpPr>
            <a:spLocks/>
          </p:cNvSpPr>
          <p:nvPr/>
        </p:nvSpPr>
        <p:spPr bwMode="auto">
          <a:xfrm>
            <a:off x="3979300" y="4441825"/>
            <a:ext cx="1600200" cy="1600200"/>
          </a:xfrm>
          <a:custGeom>
            <a:avLst/>
            <a:gdLst>
              <a:gd name="T0" fmla="*/ 0 w 1008"/>
              <a:gd name="T1" fmla="*/ 0 h 1008"/>
              <a:gd name="T2" fmla="*/ 48 w 1008"/>
              <a:gd name="T3" fmla="*/ 240 h 1008"/>
              <a:gd name="T4" fmla="*/ 192 w 1008"/>
              <a:gd name="T5" fmla="*/ 480 h 1008"/>
              <a:gd name="T6" fmla="*/ 384 w 1008"/>
              <a:gd name="T7" fmla="*/ 672 h 1008"/>
              <a:gd name="T8" fmla="*/ 624 w 1008"/>
              <a:gd name="T9" fmla="*/ 816 h 1008"/>
              <a:gd name="T10" fmla="*/ 864 w 1008"/>
              <a:gd name="T11" fmla="*/ 912 h 1008"/>
              <a:gd name="T12" fmla="*/ 1008 w 1008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0" y="0"/>
                </a:moveTo>
                <a:cubicBezTo>
                  <a:pt x="8" y="80"/>
                  <a:pt x="16" y="160"/>
                  <a:pt x="48" y="240"/>
                </a:cubicBezTo>
                <a:cubicBezTo>
                  <a:pt x="80" y="320"/>
                  <a:pt x="136" y="408"/>
                  <a:pt x="192" y="480"/>
                </a:cubicBezTo>
                <a:cubicBezTo>
                  <a:pt x="248" y="552"/>
                  <a:pt x="312" y="616"/>
                  <a:pt x="384" y="672"/>
                </a:cubicBezTo>
                <a:cubicBezTo>
                  <a:pt x="456" y="728"/>
                  <a:pt x="544" y="776"/>
                  <a:pt x="624" y="816"/>
                </a:cubicBezTo>
                <a:cubicBezTo>
                  <a:pt x="704" y="856"/>
                  <a:pt x="800" y="880"/>
                  <a:pt x="864" y="912"/>
                </a:cubicBezTo>
                <a:cubicBezTo>
                  <a:pt x="928" y="944"/>
                  <a:pt x="984" y="992"/>
                  <a:pt x="1008" y="100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5350900" y="2841625"/>
            <a:ext cx="609600" cy="1219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6493900" y="2841625"/>
            <a:ext cx="609600" cy="1219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5427100" y="3298825"/>
            <a:ext cx="452438" cy="76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6574863" y="3298825"/>
            <a:ext cx="452437" cy="76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6265300" y="784225"/>
            <a:ext cx="3429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 flipV="1">
            <a:off x="2683900" y="708025"/>
            <a:ext cx="35814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607700" y="533400"/>
            <a:ext cx="2438400" cy="2438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7484500" y="533400"/>
            <a:ext cx="2438400" cy="2438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39"/>
          <p:cNvSpPr>
            <a:spLocks/>
          </p:cNvSpPr>
          <p:nvPr/>
        </p:nvSpPr>
        <p:spPr bwMode="auto">
          <a:xfrm>
            <a:off x="4550800" y="2197100"/>
            <a:ext cx="1714500" cy="1689100"/>
          </a:xfrm>
          <a:custGeom>
            <a:avLst/>
            <a:gdLst>
              <a:gd name="T0" fmla="*/ 1080 w 1080"/>
              <a:gd name="T1" fmla="*/ 152 h 1064"/>
              <a:gd name="T2" fmla="*/ 888 w 1080"/>
              <a:gd name="T3" fmla="*/ 56 h 1064"/>
              <a:gd name="T4" fmla="*/ 552 w 1080"/>
              <a:gd name="T5" fmla="*/ 8 h 1064"/>
              <a:gd name="T6" fmla="*/ 264 w 1080"/>
              <a:gd name="T7" fmla="*/ 56 h 1064"/>
              <a:gd name="T8" fmla="*/ 24 w 1080"/>
              <a:gd name="T9" fmla="*/ 344 h 1064"/>
              <a:gd name="T10" fmla="*/ 120 w 1080"/>
              <a:gd name="T11" fmla="*/ 824 h 1064"/>
              <a:gd name="T12" fmla="*/ 312 w 1080"/>
              <a:gd name="T13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64">
                <a:moveTo>
                  <a:pt x="1080" y="152"/>
                </a:moveTo>
                <a:cubicBezTo>
                  <a:pt x="1028" y="116"/>
                  <a:pt x="976" y="80"/>
                  <a:pt x="888" y="56"/>
                </a:cubicBezTo>
                <a:cubicBezTo>
                  <a:pt x="800" y="32"/>
                  <a:pt x="656" y="8"/>
                  <a:pt x="552" y="8"/>
                </a:cubicBezTo>
                <a:cubicBezTo>
                  <a:pt x="448" y="8"/>
                  <a:pt x="352" y="0"/>
                  <a:pt x="264" y="56"/>
                </a:cubicBezTo>
                <a:cubicBezTo>
                  <a:pt x="176" y="112"/>
                  <a:pt x="48" y="216"/>
                  <a:pt x="24" y="344"/>
                </a:cubicBezTo>
                <a:cubicBezTo>
                  <a:pt x="0" y="472"/>
                  <a:pt x="72" y="704"/>
                  <a:pt x="120" y="824"/>
                </a:cubicBezTo>
                <a:cubicBezTo>
                  <a:pt x="168" y="944"/>
                  <a:pt x="280" y="1032"/>
                  <a:pt x="312" y="106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44"/>
          <p:cNvSpPr>
            <a:spLocks/>
          </p:cNvSpPr>
          <p:nvPr/>
        </p:nvSpPr>
        <p:spPr bwMode="auto">
          <a:xfrm>
            <a:off x="6265300" y="2209800"/>
            <a:ext cx="1536700" cy="1676400"/>
          </a:xfrm>
          <a:custGeom>
            <a:avLst/>
            <a:gdLst>
              <a:gd name="T0" fmla="*/ 0 w 968"/>
              <a:gd name="T1" fmla="*/ 144 h 1056"/>
              <a:gd name="T2" fmla="*/ 432 w 968"/>
              <a:gd name="T3" fmla="*/ 0 h 1056"/>
              <a:gd name="T4" fmla="*/ 864 w 968"/>
              <a:gd name="T5" fmla="*/ 144 h 1056"/>
              <a:gd name="T6" fmla="*/ 960 w 968"/>
              <a:gd name="T7" fmla="*/ 432 h 1056"/>
              <a:gd name="T8" fmla="*/ 912 w 968"/>
              <a:gd name="T9" fmla="*/ 672 h 1056"/>
              <a:gd name="T10" fmla="*/ 720 w 968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8" h="1056">
                <a:moveTo>
                  <a:pt x="0" y="144"/>
                </a:moveTo>
                <a:cubicBezTo>
                  <a:pt x="144" y="72"/>
                  <a:pt x="288" y="0"/>
                  <a:pt x="432" y="0"/>
                </a:cubicBezTo>
                <a:cubicBezTo>
                  <a:pt x="576" y="0"/>
                  <a:pt x="776" y="72"/>
                  <a:pt x="864" y="144"/>
                </a:cubicBezTo>
                <a:cubicBezTo>
                  <a:pt x="952" y="216"/>
                  <a:pt x="952" y="344"/>
                  <a:pt x="960" y="432"/>
                </a:cubicBezTo>
                <a:cubicBezTo>
                  <a:pt x="968" y="520"/>
                  <a:pt x="952" y="568"/>
                  <a:pt x="912" y="672"/>
                </a:cubicBezTo>
                <a:cubicBezTo>
                  <a:pt x="872" y="776"/>
                  <a:pt x="796" y="916"/>
                  <a:pt x="720" y="105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Arc 45"/>
          <p:cNvSpPr>
            <a:spLocks/>
          </p:cNvSpPr>
          <p:nvPr/>
        </p:nvSpPr>
        <p:spPr bwMode="auto">
          <a:xfrm rot="16619773">
            <a:off x="4957200" y="2686050"/>
            <a:ext cx="869950" cy="527050"/>
          </a:xfrm>
          <a:custGeom>
            <a:avLst/>
            <a:gdLst>
              <a:gd name="G0" fmla="+- 0 0 0"/>
              <a:gd name="G1" fmla="+- 17965 0 0"/>
              <a:gd name="G2" fmla="+- 21600 0 0"/>
              <a:gd name="T0" fmla="*/ 11992 w 21574"/>
              <a:gd name="T1" fmla="*/ 0 h 17965"/>
              <a:gd name="T2" fmla="*/ 21574 w 21574"/>
              <a:gd name="T3" fmla="*/ 16899 h 17965"/>
              <a:gd name="T4" fmla="*/ 0 w 21574"/>
              <a:gd name="T5" fmla="*/ 17965 h 17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965" fill="none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</a:path>
              <a:path w="21574" h="17965" stroke="0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  <a:lnTo>
                  <a:pt x="0" y="179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rc 46"/>
          <p:cNvSpPr>
            <a:spLocks/>
          </p:cNvSpPr>
          <p:nvPr/>
        </p:nvSpPr>
        <p:spPr bwMode="auto">
          <a:xfrm rot="20149358">
            <a:off x="6493900" y="2597150"/>
            <a:ext cx="869950" cy="527050"/>
          </a:xfrm>
          <a:custGeom>
            <a:avLst/>
            <a:gdLst>
              <a:gd name="G0" fmla="+- 0 0 0"/>
              <a:gd name="G1" fmla="+- 17965 0 0"/>
              <a:gd name="G2" fmla="+- 21600 0 0"/>
              <a:gd name="T0" fmla="*/ 11992 w 21574"/>
              <a:gd name="T1" fmla="*/ 0 h 17965"/>
              <a:gd name="T2" fmla="*/ 21574 w 21574"/>
              <a:gd name="T3" fmla="*/ 16899 h 17965"/>
              <a:gd name="T4" fmla="*/ 0 w 21574"/>
              <a:gd name="T5" fmla="*/ 17965 h 17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965" fill="none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</a:path>
              <a:path w="21574" h="17965" stroke="0" extrusionOk="0">
                <a:moveTo>
                  <a:pt x="11992" y="-1"/>
                </a:moveTo>
                <a:cubicBezTo>
                  <a:pt x="17681" y="3797"/>
                  <a:pt x="21236" y="10066"/>
                  <a:pt x="21573" y="16899"/>
                </a:cubicBezTo>
                <a:lnTo>
                  <a:pt x="0" y="179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700" y="644525"/>
            <a:ext cx="2286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500" y="609600"/>
            <a:ext cx="2286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2" name="Group 60"/>
          <p:cNvGrpSpPr>
            <a:grpSpLocks/>
          </p:cNvGrpSpPr>
          <p:nvPr/>
        </p:nvGrpSpPr>
        <p:grpSpPr bwMode="auto">
          <a:xfrm>
            <a:off x="4284100" y="1828800"/>
            <a:ext cx="3868738" cy="2100263"/>
            <a:chOff x="1632" y="1152"/>
            <a:chExt cx="2437" cy="1323"/>
          </a:xfrm>
        </p:grpSpPr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845"/>
              <a:ext cx="36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1152"/>
              <a:ext cx="1244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5" name="Picture 5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680"/>
              <a:ext cx="421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700" y="4876800"/>
            <a:ext cx="1766888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975" y="3324225"/>
            <a:ext cx="384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850" y="3295650"/>
            <a:ext cx="3825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688" y="4191000"/>
            <a:ext cx="1165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1998100" y="57150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4800"/>
              <a:t>© </a:t>
            </a:r>
          </a:p>
        </p:txBody>
      </p:sp>
    </p:spTree>
    <p:extLst>
      <p:ext uri="{BB962C8B-B14F-4D97-AF65-F5344CB8AC3E}">
        <p14:creationId xmlns:p14="http://schemas.microsoft.com/office/powerpoint/2010/main" val="318167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57209" y="533400"/>
            <a:ext cx="894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4000" b="1" dirty="0">
                <a:solidFill>
                  <a:srgbClr val="DA291C"/>
                </a:solidFill>
                <a:latin typeface="+mj-lt"/>
              </a:rPr>
              <a:t>Training and Communication</a:t>
            </a:r>
          </a:p>
        </p:txBody>
      </p:sp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2810932" y="1676400"/>
            <a:ext cx="6942667" cy="5029200"/>
            <a:chOff x="1608" y="961"/>
            <a:chExt cx="2544" cy="2398"/>
          </a:xfrm>
        </p:grpSpPr>
        <p:pic>
          <p:nvPicPr>
            <p:cNvPr id="41987" name="Picture 4" descr="j03666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" y="961"/>
              <a:ext cx="2314" cy="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1608" y="1216"/>
              <a:ext cx="2544" cy="13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charset="0"/>
                <a:buNone/>
                <a:defRPr/>
              </a:pPr>
              <a:r>
                <a:rPr lang="en-US" sz="5400" b="1" dirty="0">
                  <a:solidFill>
                    <a:schemeClr val="bg1"/>
                  </a:solidFill>
                </a:rPr>
                <a:t>Engage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charset="0"/>
                <a:buNone/>
                <a:defRPr/>
              </a:pPr>
              <a:r>
                <a:rPr lang="en-US" sz="5400" b="1" dirty="0">
                  <a:solidFill>
                    <a:schemeClr val="bg1"/>
                  </a:solidFill>
                </a:rPr>
                <a:t>the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charset="0"/>
                <a:buNone/>
                <a:defRPr/>
              </a:pPr>
              <a:r>
                <a:rPr lang="en-US" sz="5400" b="1" dirty="0">
                  <a:solidFill>
                    <a:schemeClr val="bg1"/>
                  </a:solidFill>
                </a:rPr>
                <a:t>Heart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9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06402" y="1397017"/>
            <a:ext cx="10754693" cy="12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595959"/>
                </a:solidFill>
              </a:rPr>
              <a:t>Effective training and communication ensures</a:t>
            </a:r>
          </a:p>
          <a:p>
            <a:pPr>
              <a:defRPr/>
            </a:pPr>
            <a:r>
              <a:rPr lang="en-US" sz="3700" b="1" dirty="0">
                <a:solidFill>
                  <a:srgbClr val="595959"/>
                </a:solidFill>
              </a:rPr>
              <a:t>the employee: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4500" y="27654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  <a:defRPr/>
            </a:pPr>
            <a:r>
              <a:rPr lang="en-US" sz="3600" b="1" dirty="0" smtClean="0">
                <a:latin typeface="Arial" charset="0"/>
              </a:rPr>
              <a:t>Is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proud</a:t>
            </a:r>
            <a:r>
              <a:rPr lang="en-US" sz="3600" b="1" dirty="0" smtClean="0">
                <a:latin typeface="Arial" charset="0"/>
              </a:rPr>
              <a:t> of the organization</a:t>
            </a:r>
            <a:br>
              <a:rPr lang="en-US" sz="3600" b="1" dirty="0" smtClean="0">
                <a:latin typeface="Arial" charset="0"/>
              </a:rPr>
            </a:br>
            <a:endParaRPr lang="en-US" sz="3600" b="1" dirty="0" smtClean="0">
              <a:latin typeface="Arial" charset="0"/>
            </a:endParaRPr>
          </a:p>
          <a:p>
            <a:pPr>
              <a:buSzPct val="150000"/>
              <a:buFontTx/>
              <a:buChar char="•"/>
              <a:defRPr/>
            </a:pPr>
            <a:r>
              <a:rPr lang="en-US" sz="3600" b="1" dirty="0" smtClean="0">
                <a:latin typeface="Arial" charset="0"/>
              </a:rPr>
              <a:t>Understands the “true product”</a:t>
            </a:r>
            <a:br>
              <a:rPr lang="en-US" sz="3600" b="1" dirty="0" smtClean="0">
                <a:latin typeface="Arial" charset="0"/>
              </a:rPr>
            </a:br>
            <a:endParaRPr lang="en-US" sz="3600" b="1" dirty="0" smtClean="0">
              <a:latin typeface="Arial" charset="0"/>
            </a:endParaRPr>
          </a:p>
          <a:p>
            <a:pPr>
              <a:buSzPct val="150000"/>
              <a:buFontTx/>
              <a:buChar char="•"/>
              <a:defRPr/>
            </a:pPr>
            <a:r>
              <a:rPr lang="en-US" sz="3600" b="1" dirty="0" smtClean="0">
                <a:latin typeface="Arial" charset="0"/>
              </a:rPr>
              <a:t>Knows what is expected</a:t>
            </a:r>
          </a:p>
        </p:txBody>
      </p:sp>
    </p:spTree>
    <p:extLst>
      <p:ext uri="{BB962C8B-B14F-4D97-AF65-F5344CB8AC3E}">
        <p14:creationId xmlns:p14="http://schemas.microsoft.com/office/powerpoint/2010/main" val="14048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09800"/>
            <a:ext cx="10972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900" b="1" dirty="0">
                <a:solidFill>
                  <a:srgbClr val="595959"/>
                </a:solidFill>
              </a:rPr>
              <a:t>Leaders must be </a:t>
            </a:r>
            <a:r>
              <a:rPr lang="en-US" sz="59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relentless </a:t>
            </a:r>
            <a:br>
              <a:rPr lang="en-US" sz="59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</a:br>
            <a:r>
              <a:rPr lang="en-US" sz="5900" b="1" dirty="0">
                <a:solidFill>
                  <a:srgbClr val="595959"/>
                </a:solidFill>
              </a:rPr>
              <a:t>in reinforcing the vision</a:t>
            </a:r>
          </a:p>
        </p:txBody>
      </p:sp>
    </p:spTree>
    <p:extLst>
      <p:ext uri="{BB962C8B-B14F-4D97-AF65-F5344CB8AC3E}">
        <p14:creationId xmlns:p14="http://schemas.microsoft.com/office/powerpoint/2010/main" val="35229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24936"/>
            <a:ext cx="103632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cap="none" dirty="0"/>
              <a:t>Communication</a:t>
            </a:r>
            <a:br>
              <a:rPr lang="en-US" b="1" cap="none" dirty="0"/>
            </a:br>
            <a:endParaRPr lang="en-US" b="1" cap="none" dirty="0"/>
          </a:p>
        </p:txBody>
      </p:sp>
      <p:pic>
        <p:nvPicPr>
          <p:cNvPr id="2" name="Picture 1" descr="Screen Shot 2017-08-20 at 1.10.0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95401"/>
            <a:ext cx="5983853" cy="3376731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3427" name="Picture 3" descr="CPSE Board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1193803"/>
            <a:ext cx="5350933" cy="30099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428" name="Picture 4" descr="~AUT0006"/>
          <p:cNvPicPr>
            <a:picLocks noChangeAspect="1" noChangeArrowheads="1"/>
          </p:cNvPicPr>
          <p:nvPr/>
        </p:nvPicPr>
        <p:blipFill>
          <a:blip r:embed="rId5" cstate="screen">
            <a:lum bright="-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0800" y="2616200"/>
            <a:ext cx="2641600" cy="35814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lumMod val="65000"/>
                <a:lumOff val="35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ternity W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3225800"/>
            <a:ext cx="5486400" cy="3089429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1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VC-306S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0" y="1803401"/>
            <a:ext cx="5791200" cy="3752851"/>
          </a:xfrm>
          <a:prstGeom prst="rect">
            <a:avLst/>
          </a:prstGeom>
          <a:noFill/>
          <a:ln>
            <a:noFill/>
          </a:ln>
          <a:effectLst>
            <a:outerShdw blurRad="63500" dist="127000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9" y="533400"/>
            <a:ext cx="894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4000" b="1" dirty="0" smtClean="0">
                <a:solidFill>
                  <a:srgbClr val="DA291C"/>
                </a:solidFill>
                <a:latin typeface="+mj-lt"/>
              </a:rPr>
              <a:t>Interviewing and Selection</a:t>
            </a:r>
            <a:endParaRPr lang="en-US" sz="4000" b="1" dirty="0">
              <a:solidFill>
                <a:srgbClr val="DA29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023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067" y="1233752"/>
            <a:ext cx="9228666" cy="522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____ Influenced by a friend		</a:t>
            </a:r>
            <a:r>
              <a:rPr lang="en-US" sz="3200" b="1" dirty="0"/>
              <a:t> </a:t>
            </a:r>
            <a:r>
              <a:rPr lang="en-US" sz="3200" b="1" dirty="0" smtClean="0"/>
              <a:t> 9%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Poor service			  	  1%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Unhappy with the product	14%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Lured away by competition	  3%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Moved away				68%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Died					  5%					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5795"/>
            <a:ext cx="9282647" cy="1325563"/>
          </a:xfrm>
        </p:spPr>
        <p:txBody>
          <a:bodyPr/>
          <a:lstStyle/>
          <a:p>
            <a:r>
              <a:rPr lang="en-US" cap="none" dirty="0" smtClean="0"/>
              <a:t>Why Customers Leave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4809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61" y="2105036"/>
            <a:ext cx="8851900" cy="3740151"/>
          </a:xfrm>
        </p:spPr>
        <p:txBody>
          <a:bodyPr>
            <a:normAutofit/>
          </a:bodyPr>
          <a:lstStyle/>
          <a:p>
            <a:pPr eaLnBrk="1" hangingPunct="1">
              <a:buSzPct val="145000"/>
              <a:buFontTx/>
              <a:buChar char="•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Skills</a:t>
            </a:r>
            <a:br>
              <a:rPr lang="en-US" sz="3200" b="1" dirty="0" smtClean="0">
                <a:latin typeface="Arial" charset="0"/>
                <a:cs typeface="+mn-cs"/>
              </a:rPr>
            </a:br>
            <a:endParaRPr lang="en-US" sz="3200" b="1" dirty="0" smtClean="0">
              <a:latin typeface="Arial" charset="0"/>
              <a:cs typeface="+mn-cs"/>
            </a:endParaRPr>
          </a:p>
          <a:p>
            <a:pPr eaLnBrk="1" hangingPunct="1">
              <a:buSzPct val="145000"/>
              <a:buFontTx/>
              <a:buChar char="•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Knowledge</a:t>
            </a:r>
            <a:br>
              <a:rPr lang="en-US" sz="3200" b="1" dirty="0" smtClean="0">
                <a:latin typeface="Arial" charset="0"/>
                <a:cs typeface="+mn-cs"/>
              </a:rPr>
            </a:br>
            <a:endParaRPr lang="en-US" sz="3200" b="1" dirty="0" smtClean="0">
              <a:latin typeface="Arial" charset="0"/>
              <a:cs typeface="+mn-cs"/>
            </a:endParaRPr>
          </a:p>
          <a:p>
            <a:pPr eaLnBrk="1" hangingPunct="1">
              <a:buSzPct val="145000"/>
              <a:buFontTx/>
              <a:buChar char="•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Talents</a:t>
            </a:r>
          </a:p>
        </p:txBody>
      </p:sp>
      <p:pic>
        <p:nvPicPr>
          <p:cNvPr id="5" name="Picture 4" descr="MVC-306S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4" y="1905001"/>
            <a:ext cx="5283199" cy="352425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9" y="533400"/>
            <a:ext cx="894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4000" b="1" dirty="0" smtClean="0">
                <a:solidFill>
                  <a:srgbClr val="DA291C"/>
                </a:solidFill>
                <a:latin typeface="+mj-lt"/>
              </a:rPr>
              <a:t>Interviewing and Selection</a:t>
            </a:r>
            <a:endParaRPr lang="en-US" sz="4000" b="1" dirty="0">
              <a:solidFill>
                <a:srgbClr val="DA29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7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49600" y="2209800"/>
            <a:ext cx="589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1910" tIns="60956" rIns="121910" bIns="60956"/>
          <a:lstStyle/>
          <a:p>
            <a:pPr marL="457189" indent="-457189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7300" b="1" dirty="0">
                <a:solidFill>
                  <a:srgbClr val="595959"/>
                </a:solidFill>
                <a:latin typeface="Verdana" charset="0"/>
              </a:rPr>
              <a:t>Select for</a:t>
            </a:r>
          </a:p>
          <a:p>
            <a:pPr marL="457189" indent="-457189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7300" b="1" dirty="0">
                <a:latin typeface="Verdana" charset="0"/>
              </a:rPr>
              <a:t> </a:t>
            </a:r>
            <a:r>
              <a:rPr lang="en-US" sz="73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Verdana" charset="0"/>
              </a:rPr>
              <a:t>Talent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56000" y="4953014"/>
            <a:ext cx="4978400" cy="7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1910" tIns="60956" rIns="121910" bIns="6095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300" b="1" dirty="0">
                <a:solidFill>
                  <a:srgbClr val="595959"/>
                </a:solidFill>
              </a:rPr>
              <a:t>Study your best!!</a:t>
            </a:r>
          </a:p>
        </p:txBody>
      </p:sp>
    </p:spTree>
    <p:extLst>
      <p:ext uri="{BB962C8B-B14F-4D97-AF65-F5344CB8AC3E}">
        <p14:creationId xmlns:p14="http://schemas.microsoft.com/office/powerpoint/2010/main" val="35458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402" y="1676417"/>
            <a:ext cx="5149562" cy="6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700" b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Listen and </a:t>
            </a:r>
            <a:r>
              <a:rPr lang="en-US" sz="37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watch for:</a:t>
            </a:r>
            <a:endParaRPr lang="en-US" sz="3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4500" y="27654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  <a:defRPr/>
            </a:pPr>
            <a:r>
              <a:rPr lang="en-US" sz="3600" b="1" dirty="0" smtClean="0">
                <a:latin typeface="Arial" charset="0"/>
              </a:rPr>
              <a:t>Sincerity of responses</a:t>
            </a:r>
            <a:br>
              <a:rPr lang="en-US" sz="3600" b="1" dirty="0" smtClean="0">
                <a:latin typeface="Arial" charset="0"/>
              </a:rPr>
            </a:br>
            <a:endParaRPr lang="en-US" sz="3600" b="1" dirty="0" smtClean="0">
              <a:latin typeface="Arial" charset="0"/>
            </a:endParaRPr>
          </a:p>
          <a:p>
            <a:pPr>
              <a:buSzPct val="150000"/>
              <a:buFontTx/>
              <a:buChar char="•"/>
              <a:defRPr/>
            </a:pPr>
            <a:r>
              <a:rPr lang="en-US" sz="3600" b="1" dirty="0" smtClean="0">
                <a:latin typeface="Arial" charset="0"/>
              </a:rPr>
              <a:t>Specifics and details</a:t>
            </a:r>
            <a:br>
              <a:rPr lang="en-US" sz="3600" b="1" dirty="0" smtClean="0">
                <a:latin typeface="Arial" charset="0"/>
              </a:rPr>
            </a:br>
            <a:endParaRPr lang="en-US" sz="3600" b="1" dirty="0" smtClean="0">
              <a:latin typeface="Arial" charset="0"/>
            </a:endParaRPr>
          </a:p>
          <a:p>
            <a:pPr>
              <a:buSzPct val="150000"/>
              <a:buFontTx/>
              <a:buChar char="•"/>
              <a:defRPr/>
            </a:pPr>
            <a:r>
              <a:rPr lang="en-US" sz="3600" b="1" dirty="0" smtClean="0">
                <a:latin typeface="Arial" charset="0"/>
              </a:rPr>
              <a:t>Appropriateness for your culture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9" y="533400"/>
            <a:ext cx="894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4000" b="1" dirty="0" smtClean="0">
                <a:solidFill>
                  <a:srgbClr val="DA291C"/>
                </a:solidFill>
                <a:latin typeface="+mj-lt"/>
              </a:rPr>
              <a:t>Interviewing and Selection</a:t>
            </a:r>
            <a:endParaRPr lang="en-US" sz="4000" b="1" dirty="0">
              <a:solidFill>
                <a:srgbClr val="DA29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84200" y="1549400"/>
            <a:ext cx="10871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1910" tIns="60956" rIns="121910" bIns="60956"/>
          <a:lstStyle/>
          <a:p>
            <a:pPr marL="457189" indent="-457189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5500" b="1" dirty="0">
                <a:solidFill>
                  <a:srgbClr val="595959"/>
                </a:solidFill>
                <a:latin typeface="Verdana" charset="0"/>
              </a:rPr>
              <a:t>The interviewing and selection process should </a:t>
            </a:r>
            <a:r>
              <a:rPr lang="en-US" sz="5500" b="1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Verdana" charset="0"/>
              </a:rPr>
              <a:t>model the culture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Verdana" charset="0"/>
              </a:rPr>
              <a:t> </a:t>
            </a:r>
            <a:r>
              <a:rPr lang="en-US" sz="5500" b="1" dirty="0">
                <a:solidFill>
                  <a:srgbClr val="595959"/>
                </a:solidFill>
                <a:latin typeface="Verdana" charset="0"/>
              </a:rPr>
              <a:t>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8927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Casting"/>
          <p:cNvPicPr>
            <a:picLocks noChangeAspect="1" noChangeArrowheads="1"/>
          </p:cNvPicPr>
          <p:nvPr/>
        </p:nvPicPr>
        <p:blipFill>
          <a:blip r:embed="rId3" cstate="screen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14" y="533413"/>
            <a:ext cx="9184217" cy="5243513"/>
          </a:xfrm>
          <a:prstGeom prst="rect">
            <a:avLst/>
          </a:prstGeom>
          <a:noFill/>
          <a:ln>
            <a:noFill/>
          </a:ln>
          <a:effectLst>
            <a:outerShdw blurRad="63500" dist="127000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 descr="Door Knobs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7044267" cy="3962400"/>
          </a:xfrm>
          <a:prstGeom prst="rect">
            <a:avLst/>
          </a:prstGeom>
          <a:noFill/>
          <a:ln>
            <a:noFill/>
          </a:ln>
          <a:effectLst>
            <a:outerShdw blurRad="63500" dist="127000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0000028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820" y="1905001"/>
            <a:ext cx="6175980" cy="4227526"/>
          </a:xfrm>
          <a:prstGeom prst="rect">
            <a:avLst/>
          </a:prstGeom>
          <a:noFill/>
          <a:ln>
            <a:noFill/>
          </a:ln>
          <a:effectLst>
            <a:outerShdw blurRad="63500" dist="127000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loset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799" y="685813"/>
            <a:ext cx="6918455" cy="4610087"/>
          </a:xfrm>
          <a:prstGeom prst="rect">
            <a:avLst/>
          </a:prstGeom>
          <a:noFill/>
          <a:ln>
            <a:noFill/>
          </a:ln>
          <a:effectLst>
            <a:outerShdw blurRad="63500" dist="127000" dir="2700000" algn="ctr" rotWithShape="0">
              <a:schemeClr val="tx2">
                <a:lumMod val="50000"/>
                <a:lumOff val="50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9000"/>
            <a:ext cx="9855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cap="none" dirty="0"/>
              <a:t>Leading a Culture of</a:t>
            </a:r>
            <a:br>
              <a:rPr lang="en-US" sz="3700" cap="none" dirty="0"/>
            </a:br>
            <a:r>
              <a:rPr lang="en-US" sz="3700" cap="none" dirty="0"/>
              <a:t>Service Excellence</a:t>
            </a:r>
            <a:r>
              <a:rPr lang="en-US" sz="2700" cap="none" dirty="0"/>
              <a:t/>
            </a:r>
            <a:br>
              <a:rPr lang="en-US" sz="2700" cap="none" dirty="0"/>
            </a:br>
            <a:endParaRPr lang="en-US" sz="2700" cap="none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13167" y="2438400"/>
            <a:ext cx="4965700" cy="3124200"/>
          </a:xfrm>
          <a:prstGeom prst="triangle">
            <a:avLst>
              <a:gd name="adj" fmla="val 48648"/>
            </a:avLst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44609" y="1828813"/>
            <a:ext cx="1470100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Vision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839201" y="5334007"/>
            <a:ext cx="3084592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Accountability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2825" y="5334007"/>
            <a:ext cx="2742249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Involvement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91028" y="4183077"/>
            <a:ext cx="2161261" cy="7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 algn="ctr">
              <a:defRPr/>
            </a:pPr>
            <a:r>
              <a:rPr lang="en-US" sz="4300" b="1"/>
              <a:t>Culture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1" y="3225800"/>
            <a:ext cx="2878666" cy="1280776"/>
            <a:chOff x="914400" y="1580821"/>
            <a:chExt cx="2844800" cy="960582"/>
          </a:xfrm>
          <a:solidFill>
            <a:srgbClr val="FFFFFF"/>
          </a:solidFill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33116"/>
                <a:gd name="adj2" fmla="val 119957"/>
              </a:avLst>
            </a:prstGeom>
            <a:grp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964602" y="1696823"/>
              <a:ext cx="2780435" cy="646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Engage the minds</a:t>
              </a:r>
              <a:br>
                <a:rPr lang="en-US" sz="2400" b="1" dirty="0"/>
              </a:br>
              <a:r>
                <a:rPr lang="en-US" sz="2400" b="1" dirty="0"/>
                <a:t>of employees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7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03500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cap="none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Barriers</a:t>
            </a:r>
            <a:r>
              <a:rPr lang="en-US" sz="4800" cap="none" dirty="0"/>
              <a:t> </a:t>
            </a:r>
            <a:r>
              <a:rPr lang="en-US" sz="4800" cap="none" dirty="0">
                <a:solidFill>
                  <a:srgbClr val="595959"/>
                </a:solidFill>
              </a:rPr>
              <a:t>to Service Excellence</a:t>
            </a:r>
          </a:p>
        </p:txBody>
      </p:sp>
    </p:spTree>
    <p:extLst>
      <p:ext uri="{BB962C8B-B14F-4D97-AF65-F5344CB8AC3E}">
        <p14:creationId xmlns:p14="http://schemas.microsoft.com/office/powerpoint/2010/main" val="5872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ight Requirement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87400"/>
            <a:ext cx="3810000" cy="5080000"/>
          </a:xfrm>
          <a:prstGeom prst="rect">
            <a:avLst/>
          </a:prstGeom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3" name="Picture 5" descr="Splash ce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74" l="459" r="100000">
                        <a14:foregroundMark x1="6891" y1="18644" x2="6891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5758">
            <a:off x="3685792" y="1393268"/>
            <a:ext cx="8406413" cy="5319357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9000"/>
            <a:ext cx="9855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cap="none" dirty="0"/>
              <a:t>Leading a Culture of</a:t>
            </a:r>
            <a:br>
              <a:rPr lang="en-US" sz="3700" cap="none" dirty="0"/>
            </a:br>
            <a:r>
              <a:rPr lang="en-US" sz="3700" cap="none" dirty="0"/>
              <a:t>Service Excellence</a:t>
            </a:r>
            <a:r>
              <a:rPr lang="en-US" sz="2700" cap="none" dirty="0"/>
              <a:t/>
            </a:r>
            <a:br>
              <a:rPr lang="en-US" sz="2700" cap="none" dirty="0"/>
            </a:br>
            <a:endParaRPr lang="en-US" sz="2700" cap="none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13167" y="2438400"/>
            <a:ext cx="4965700" cy="3124200"/>
          </a:xfrm>
          <a:prstGeom prst="triangle">
            <a:avLst>
              <a:gd name="adj" fmla="val 48648"/>
            </a:avLst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44609" y="1828813"/>
            <a:ext cx="1470100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Vision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839225" y="5334007"/>
            <a:ext cx="3175060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Accountability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2800" y="5334007"/>
            <a:ext cx="2640693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Involvement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91028" y="4183077"/>
            <a:ext cx="2161261" cy="7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 algn="ctr">
              <a:defRPr/>
            </a:pPr>
            <a:r>
              <a:rPr lang="en-US" sz="4300" b="1"/>
              <a:t>Culture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160539" y="3022600"/>
            <a:ext cx="2878667" cy="1280776"/>
            <a:chOff x="914400" y="1580821"/>
            <a:chExt cx="2844800" cy="960582"/>
          </a:xfrm>
          <a:solidFill>
            <a:srgbClr val="FFFFFF"/>
          </a:solidFill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33116"/>
                <a:gd name="adj2" fmla="val 119957"/>
              </a:avLst>
            </a:prstGeom>
            <a:grp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991999" y="1696823"/>
              <a:ext cx="2643290" cy="646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“Operationalize”</a:t>
              </a:r>
              <a:br>
                <a:rPr lang="en-US" sz="2400" b="1" dirty="0"/>
              </a:br>
              <a:r>
                <a:rPr lang="en-US" sz="2400" b="1" dirty="0"/>
                <a:t>expectations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6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795"/>
            <a:ext cx="9282647" cy="1325563"/>
          </a:xfrm>
        </p:spPr>
        <p:txBody>
          <a:bodyPr/>
          <a:lstStyle/>
          <a:p>
            <a:r>
              <a:rPr lang="en-US" cap="none" dirty="0" smtClean="0"/>
              <a:t>Why Customers Leave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016001" y="1233752"/>
            <a:ext cx="7772400" cy="522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____ Influenced by a friend		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Poor service			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Unhappy with the product	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Lured away by competition	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Moved away			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____ Died					  				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8229" y="1344082"/>
            <a:ext cx="777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5%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7620" y="2099330"/>
            <a:ext cx="1006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68%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00687" y="2818997"/>
            <a:ext cx="10060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14%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2095" y="3547130"/>
            <a:ext cx="777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9%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25162" y="4273550"/>
            <a:ext cx="777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3%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25162" y="4950883"/>
            <a:ext cx="777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9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1910" tIns="60956" rIns="121910" bIns="60956"/>
          <a:lstStyle/>
          <a:p>
            <a:pPr marL="457189" indent="-457189" algn="ctr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ja-JP" altLang="en-US" sz="5900" b="1" dirty="0">
                <a:solidFill>
                  <a:srgbClr val="595959"/>
                </a:solidFill>
                <a:latin typeface="Arial"/>
              </a:rPr>
              <a:t>“</a:t>
            </a:r>
            <a:r>
              <a:rPr lang="en-US" sz="5900" b="1" dirty="0">
                <a:solidFill>
                  <a:srgbClr val="595959"/>
                </a:solidFill>
              </a:rPr>
              <a:t>Intolerable service</a:t>
            </a:r>
            <a:br>
              <a:rPr lang="en-US" sz="5900" b="1" dirty="0">
                <a:solidFill>
                  <a:srgbClr val="595959"/>
                </a:solidFill>
              </a:rPr>
            </a:br>
            <a:r>
              <a:rPr lang="en-US" sz="5900" b="1" dirty="0">
                <a:solidFill>
                  <a:srgbClr val="595959"/>
                </a:solidFill>
              </a:rPr>
              <a:t> exists because intolerable service is tolerated.</a:t>
            </a:r>
            <a:r>
              <a:rPr lang="ja-JP" altLang="en-US" sz="5900" b="1" dirty="0">
                <a:solidFill>
                  <a:srgbClr val="595959"/>
                </a:solidFill>
                <a:latin typeface="Arial"/>
              </a:rPr>
              <a:t>”</a:t>
            </a:r>
            <a:endParaRPr lang="en-US" sz="59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26" y="301625"/>
            <a:ext cx="8504767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cap="none" dirty="0" smtClean="0">
                <a:latin typeface="Arial" charset="0"/>
                <a:cs typeface="+mj-cs"/>
              </a:rPr>
              <a:t>Coaching Employees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825625"/>
            <a:ext cx="11391900" cy="43513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457200" indent="-457200">
              <a:buFont typeface="Wingdings" charset="0"/>
              <a:buAutoNum type="arabicPeriod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Position the discussion</a:t>
            </a:r>
          </a:p>
          <a:p>
            <a:pPr marL="457200" indent="-457200">
              <a:buFont typeface="Wingdings" charset="0"/>
              <a:buAutoNum type="arabicPeriod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Discuss the performance situation</a:t>
            </a:r>
          </a:p>
          <a:p>
            <a:pPr marL="457200" indent="-457200">
              <a:buFont typeface="Wingdings" charset="0"/>
              <a:buAutoNum type="arabicPeriod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Set a plan of action</a:t>
            </a:r>
          </a:p>
          <a:p>
            <a:pPr marL="457200" indent="-457200">
              <a:buFont typeface="Wingdings" charset="0"/>
              <a:buAutoNum type="arabicPeriod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Communicate the consequences of non-performance</a:t>
            </a:r>
          </a:p>
          <a:p>
            <a:pPr marL="457200" indent="-457200">
              <a:buFont typeface="Wingdings" charset="0"/>
              <a:buAutoNum type="arabicPeriod"/>
              <a:defRPr/>
            </a:pPr>
            <a:r>
              <a:rPr lang="en-US" sz="3200" b="1" dirty="0" smtClean="0">
                <a:latin typeface="Arial" charset="0"/>
                <a:cs typeface="+mn-cs"/>
              </a:rPr>
              <a:t>Set a follow-up plan</a:t>
            </a:r>
            <a:endParaRPr lang="en-US" sz="2000" b="1" dirty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14400" y="2514600"/>
            <a:ext cx="1036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1910" tIns="60956" rIns="121910" bIns="60956"/>
          <a:lstStyle/>
          <a:p>
            <a:pPr marL="457189" indent="-457189" algn="ctr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ja-JP" sz="5900" b="1" dirty="0">
                <a:solidFill>
                  <a:srgbClr val="595959"/>
                </a:solidFill>
                <a:latin typeface="Arial"/>
              </a:rPr>
              <a:t>Never let the </a:t>
            </a:r>
            <a:r>
              <a:rPr lang="en-US" altLang="ja-JP" sz="5900" b="1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Arial"/>
              </a:rPr>
              <a:t>coaching</a:t>
            </a:r>
            <a:br>
              <a:rPr lang="en-US" altLang="ja-JP" sz="5900" b="1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Arial"/>
              </a:rPr>
            </a:br>
            <a:r>
              <a:rPr lang="en-US" altLang="ja-JP" sz="5900" b="1" dirty="0">
                <a:solidFill>
                  <a:srgbClr val="595959"/>
                </a:solidFill>
                <a:latin typeface="Arial"/>
              </a:rPr>
              <a:t>moment go.</a:t>
            </a:r>
            <a:endParaRPr lang="en-US" sz="59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14400" y="2514600"/>
            <a:ext cx="1036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1910" tIns="60956" rIns="121910" bIns="60956"/>
          <a:lstStyle/>
          <a:p>
            <a:pPr marL="457189" indent="-457189" algn="ctr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ja-JP" sz="5900" b="1" dirty="0">
                <a:solidFill>
                  <a:srgbClr val="595959"/>
                </a:solidFill>
                <a:latin typeface="Arial"/>
              </a:rPr>
              <a:t>Never let the </a:t>
            </a:r>
            <a:r>
              <a:rPr lang="en-US" altLang="ja-JP" sz="5900" b="1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Arial"/>
              </a:rPr>
              <a:t>recognition</a:t>
            </a:r>
            <a:br>
              <a:rPr lang="en-US" altLang="ja-JP" sz="5900" b="1" dirty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  <a:latin typeface="Arial"/>
              </a:rPr>
            </a:br>
            <a:r>
              <a:rPr lang="en-US" altLang="ja-JP" sz="5900" b="1" dirty="0">
                <a:solidFill>
                  <a:srgbClr val="595959"/>
                </a:solidFill>
                <a:latin typeface="Arial"/>
              </a:rPr>
              <a:t>moment go.</a:t>
            </a:r>
            <a:endParaRPr lang="en-US" sz="59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cap="none" dirty="0" smtClean="0"/>
              <a:t>Recognition</a:t>
            </a:r>
            <a:endParaRPr lang="en-US" cap="none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981200"/>
            <a:ext cx="84328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SzPct val="150000"/>
              <a:buNone/>
              <a:defRPr/>
            </a:pPr>
            <a:r>
              <a:rPr lang="en-US" sz="3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Organization-to-employee </a:t>
            </a:r>
          </a:p>
          <a:p>
            <a:pPr marL="0" indent="0">
              <a:buSzPct val="150000"/>
              <a:buNone/>
              <a:defRPr/>
            </a:pPr>
            <a:endParaRPr lang="en-US" sz="3700" b="1" dirty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 marL="0" indent="0">
              <a:buSzPct val="150000"/>
              <a:buNone/>
              <a:defRPr/>
            </a:pPr>
            <a:r>
              <a:rPr lang="en-US" sz="3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Peer-to-peer</a:t>
            </a:r>
          </a:p>
          <a:p>
            <a:pPr marL="0" indent="0">
              <a:buSzPct val="150000"/>
              <a:buNone/>
              <a:defRPr/>
            </a:pPr>
            <a:endParaRPr lang="en-US" sz="3700" b="1" dirty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 marL="0" indent="0">
              <a:buSzPct val="150000"/>
              <a:buNone/>
              <a:defRPr/>
            </a:pPr>
            <a:r>
              <a:rPr lang="en-US" sz="3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Manager-to-employee </a:t>
            </a:r>
          </a:p>
          <a:p>
            <a:pPr marL="0" indent="0">
              <a:buSzPct val="150000"/>
              <a:buNone/>
              <a:defRPr/>
            </a:pPr>
            <a:endParaRPr lang="en-US" sz="3700" b="1" dirty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>
              <a:buSzPct val="150000"/>
              <a:buFont typeface="Arial" charset="0"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SzPct val="150000"/>
              <a:buFont typeface="Arial" charset="0"/>
              <a:buChar char="•"/>
              <a:defRPr/>
            </a:pP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83108" name="Text Box 4"/>
          <p:cNvSpPr txBox="1">
            <a:spLocks noChangeArrowheads="1"/>
          </p:cNvSpPr>
          <p:nvPr/>
        </p:nvSpPr>
        <p:spPr bwMode="auto">
          <a:xfrm>
            <a:off x="7192433" y="2022488"/>
            <a:ext cx="246192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2" tIns="60950" rIns="121902" bIns="60950">
            <a:spAutoFit/>
          </a:bodyPr>
          <a:lstStyle/>
          <a:p>
            <a:pPr>
              <a:defRPr/>
            </a:pPr>
            <a:endParaRPr lang="en-US" sz="3200">
              <a:latin typeface="Times New Roman" charset="0"/>
            </a:endParaRPr>
          </a:p>
        </p:txBody>
      </p:sp>
      <p:sp>
        <p:nvSpPr>
          <p:cNvPr id="1583109" name="Text Box 5"/>
          <p:cNvSpPr txBox="1">
            <a:spLocks noChangeArrowheads="1"/>
          </p:cNvSpPr>
          <p:nvPr/>
        </p:nvSpPr>
        <p:spPr bwMode="auto">
          <a:xfrm>
            <a:off x="6400828" y="1922993"/>
            <a:ext cx="3411921" cy="69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2" tIns="60950" rIns="121902" bIns="60950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 Builds pride</a:t>
            </a:r>
          </a:p>
        </p:txBody>
      </p:sp>
      <p:sp>
        <p:nvSpPr>
          <p:cNvPr id="1583110" name="Text Box 6"/>
          <p:cNvSpPr txBox="1">
            <a:spLocks noChangeArrowheads="1"/>
          </p:cNvSpPr>
          <p:nvPr/>
        </p:nvSpPr>
        <p:spPr bwMode="auto">
          <a:xfrm>
            <a:off x="3420560" y="3340989"/>
            <a:ext cx="5717775" cy="69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2" tIns="60950" rIns="121902" bIns="60950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 Builds sense of family</a:t>
            </a:r>
          </a:p>
        </p:txBody>
      </p:sp>
      <p:sp>
        <p:nvSpPr>
          <p:cNvPr id="1583111" name="Text Box 7"/>
          <p:cNvSpPr txBox="1">
            <a:spLocks noChangeArrowheads="1"/>
          </p:cNvSpPr>
          <p:nvPr/>
        </p:nvSpPr>
        <p:spPr bwMode="auto">
          <a:xfrm>
            <a:off x="5452542" y="4729521"/>
            <a:ext cx="3306859" cy="69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2" tIns="60950" rIns="121902" bIns="60950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 Builds trust</a:t>
            </a:r>
          </a:p>
        </p:txBody>
      </p:sp>
    </p:spTree>
    <p:extLst>
      <p:ext uri="{BB962C8B-B14F-4D97-AF65-F5344CB8AC3E}">
        <p14:creationId xmlns:p14="http://schemas.microsoft.com/office/powerpoint/2010/main" val="41295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8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07" grpId="0" autoUpdateAnimBg="0"/>
      <p:bldP spid="1583109" grpId="0" autoUpdateAnimBg="0"/>
      <p:bldP spid="1583110" grpId="0" autoUpdateAnimBg="0"/>
      <p:bldP spid="158311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ChangeArrowheads="1"/>
          </p:cNvSpPr>
          <p:nvPr/>
        </p:nvSpPr>
        <p:spPr bwMode="auto">
          <a:xfrm>
            <a:off x="914400" y="457201"/>
            <a:ext cx="10363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43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Recognition</a:t>
            </a:r>
          </a:p>
        </p:txBody>
      </p:sp>
      <p:sp>
        <p:nvSpPr>
          <p:cNvPr id="1581059" name="Text Box 3"/>
          <p:cNvSpPr txBox="1">
            <a:spLocks noChangeArrowheads="1"/>
          </p:cNvSpPr>
          <p:nvPr/>
        </p:nvSpPr>
        <p:spPr bwMode="auto">
          <a:xfrm>
            <a:off x="2889252" y="1295413"/>
            <a:ext cx="6389467" cy="102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05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02" tIns="60950" rIns="121902" bIns="60950">
            <a:spAutoFit/>
          </a:bodyPr>
          <a:lstStyle/>
          <a:p>
            <a:pPr>
              <a:defRPr/>
            </a:pPr>
            <a:r>
              <a:rPr lang="en-US" sz="5900" b="1"/>
              <a:t>To </a:t>
            </a:r>
            <a:r>
              <a:rPr lang="ja-JP" altLang="en-US" sz="5900" b="1">
                <a:latin typeface="Arial"/>
              </a:rPr>
              <a:t>“</a:t>
            </a:r>
            <a:r>
              <a:rPr lang="en-US" sz="5900" b="1"/>
              <a:t>Know Again</a:t>
            </a:r>
            <a:r>
              <a:rPr lang="ja-JP" altLang="en-US" sz="5900" b="1">
                <a:latin typeface="Arial"/>
              </a:rPr>
              <a:t>”</a:t>
            </a:r>
            <a:endParaRPr lang="en-US" sz="5900" b="1"/>
          </a:p>
        </p:txBody>
      </p:sp>
      <p:pic>
        <p:nvPicPr>
          <p:cNvPr id="1581060" name="Picture 4" descr="Partners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9" y="2413000"/>
            <a:ext cx="300990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9000"/>
            <a:ext cx="9855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cap="none" dirty="0"/>
              <a:t>Leading a Culture of</a:t>
            </a:r>
            <a:br>
              <a:rPr lang="en-US" sz="3700" cap="none" dirty="0"/>
            </a:br>
            <a:r>
              <a:rPr lang="en-US" sz="3700" cap="none" dirty="0"/>
              <a:t>Service Excellence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613167" y="2438400"/>
            <a:ext cx="4965700" cy="3124200"/>
          </a:xfrm>
          <a:prstGeom prst="triangle">
            <a:avLst>
              <a:gd name="adj" fmla="val 48648"/>
            </a:avLst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44609" y="1828813"/>
            <a:ext cx="1470100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Vision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839201" y="5334007"/>
            <a:ext cx="3084592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Accountability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2800" y="5334007"/>
            <a:ext cx="2640693" cy="6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>
              <a:defRPr/>
            </a:pPr>
            <a:r>
              <a:rPr lang="en-US" sz="3200" b="1"/>
              <a:t>Involvement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91028" y="4183077"/>
            <a:ext cx="2161261" cy="7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1910" tIns="60956" rIns="121910" bIns="60956">
            <a:spAutoFit/>
          </a:bodyPr>
          <a:lstStyle/>
          <a:p>
            <a:pPr algn="ctr">
              <a:defRPr/>
            </a:pPr>
            <a:r>
              <a:rPr lang="en-US" sz="4300" b="1"/>
              <a:t>Culture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8010" y="3632200"/>
            <a:ext cx="3079595" cy="1280776"/>
            <a:chOff x="914400" y="1580821"/>
            <a:chExt cx="2844800" cy="960582"/>
          </a:xfrm>
          <a:solidFill>
            <a:srgbClr val="FFFFFF"/>
          </a:solidFill>
        </p:grpSpPr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31855"/>
                <a:gd name="adj2" fmla="val 89737"/>
              </a:avLst>
            </a:prstGeom>
            <a:grp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999561" y="1734923"/>
              <a:ext cx="2745476" cy="646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Engage the minds</a:t>
              </a:r>
              <a:br>
                <a:rPr lang="en-US" sz="2400" b="1" dirty="0"/>
              </a:br>
              <a:r>
                <a:rPr lang="en-US" sz="2400" b="1" dirty="0"/>
                <a:t>of employees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63658" y="1701800"/>
            <a:ext cx="3229259" cy="1280776"/>
            <a:chOff x="914400" y="1580821"/>
            <a:chExt cx="2844800" cy="960582"/>
          </a:xfrm>
          <a:solidFill>
            <a:srgbClr val="FFFFFF"/>
          </a:solidFill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-86213"/>
                <a:gd name="adj2" fmla="val -15087"/>
              </a:avLst>
            </a:prstGeom>
            <a:grp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49398" y="1696823"/>
              <a:ext cx="2539677" cy="646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“Operationalize”</a:t>
              </a:r>
              <a:br>
                <a:rPr lang="en-US" sz="2400" b="1" dirty="0"/>
              </a:br>
              <a:r>
                <a:rPr lang="en-US" sz="2400" b="1" dirty="0"/>
                <a:t>the service culture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128000" y="3530600"/>
            <a:ext cx="2878667" cy="1280776"/>
            <a:chOff x="914400" y="1580821"/>
            <a:chExt cx="2844800" cy="960582"/>
          </a:xfrm>
        </p:grpSpPr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28914"/>
                <a:gd name="adj2" fmla="val 9729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991999" y="1696823"/>
              <a:ext cx="2643290" cy="64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“Operationalize”</a:t>
              </a:r>
              <a:br>
                <a:rPr lang="en-US" sz="2400" b="1" dirty="0"/>
              </a:br>
              <a:r>
                <a:rPr lang="en-US" sz="2400" b="1" dirty="0"/>
                <a:t>expectations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72147" y="2107761"/>
            <a:ext cx="3725992" cy="1280776"/>
            <a:chOff x="914400" y="1580821"/>
            <a:chExt cx="2844800" cy="960582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914400" y="1580821"/>
              <a:ext cx="2844800" cy="960582"/>
            </a:xfrm>
            <a:prstGeom prst="wedgeRectCallout">
              <a:avLst>
                <a:gd name="adj1" fmla="val 74292"/>
                <a:gd name="adj2" fmla="val 111458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algn="ctr">
                <a:defRPr/>
              </a:pPr>
              <a:endParaRPr lang="en-US" sz="3200">
                <a:latin typeface="Times New Roman" charset="0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067640" y="1695443"/>
              <a:ext cx="2492010" cy="62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2400" b="1" dirty="0" smtClean="0"/>
                <a:t>Define the</a:t>
              </a:r>
              <a:br>
                <a:rPr lang="en-US" sz="2400" b="1" dirty="0" smtClean="0"/>
              </a:br>
              <a:r>
                <a:rPr lang="en-US" sz="2400" b="1" dirty="0" smtClean="0"/>
                <a:t>customer experience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778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914400" y="5435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2757" tIns="61380" rIns="122757" bIns="61380" anchor="b"/>
          <a:lstStyle/>
          <a:p>
            <a:pPr algn="ctr" eaLnBrk="0" hangingPunct="0">
              <a:defRPr/>
            </a:pPr>
            <a:r>
              <a:rPr lang="ja-JP" altLang="en-US" sz="4800" b="1" dirty="0">
                <a:solidFill>
                  <a:srgbClr val="595959"/>
                </a:solidFill>
                <a:latin typeface="Arial"/>
              </a:rPr>
              <a:t>“</a:t>
            </a:r>
            <a:r>
              <a:rPr lang="en-US" sz="4800" b="1" dirty="0">
                <a:solidFill>
                  <a:srgbClr val="595959"/>
                </a:solidFill>
              </a:rPr>
              <a:t>The problem isn</a:t>
            </a:r>
            <a:r>
              <a:rPr lang="en-US" sz="4800" b="1" dirty="0">
                <a:solidFill>
                  <a:srgbClr val="595959"/>
                </a:solidFill>
                <a:latin typeface="Arial"/>
              </a:rPr>
              <a:t>’</a:t>
            </a:r>
            <a:r>
              <a:rPr lang="en-US" sz="4800" b="1" dirty="0">
                <a:solidFill>
                  <a:srgbClr val="595959"/>
                </a:solidFill>
              </a:rPr>
              <a:t>t that 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595959"/>
                </a:solidFill>
              </a:rPr>
              <a:t>your people </a:t>
            </a:r>
            <a:r>
              <a:rPr lang="en-US" sz="4800" b="1" i="1" dirty="0">
                <a:solidFill>
                  <a:srgbClr val="595959"/>
                </a:solidFill>
              </a:rPr>
              <a:t>don</a:t>
            </a:r>
            <a:r>
              <a:rPr lang="en-US" sz="4800" b="1" i="1" dirty="0">
                <a:solidFill>
                  <a:srgbClr val="595959"/>
                </a:solidFill>
                <a:latin typeface="Arial"/>
              </a:rPr>
              <a:t>’</a:t>
            </a:r>
            <a:r>
              <a:rPr lang="en-US" sz="4800" b="1" i="1" dirty="0">
                <a:solidFill>
                  <a:srgbClr val="595959"/>
                </a:solidFill>
              </a:rPr>
              <a:t>t</a:t>
            </a:r>
            <a:r>
              <a:rPr lang="en-US" sz="4800" b="1" dirty="0">
                <a:solidFill>
                  <a:srgbClr val="595959"/>
                </a:solidFill>
              </a:rPr>
              <a:t> know what 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595959"/>
                </a:solidFill>
              </a:rPr>
              <a:t>you’re doing. The problem 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595959"/>
                </a:solidFill>
              </a:rPr>
              <a:t>is that they </a:t>
            </a:r>
            <a:r>
              <a:rPr lang="en-US" sz="4800" b="1" i="1" dirty="0">
                <a:solidFill>
                  <a:srgbClr val="595959"/>
                </a:solidFill>
              </a:rPr>
              <a:t>do</a:t>
            </a:r>
            <a:r>
              <a:rPr lang="en-US" sz="4800" b="1" dirty="0">
                <a:solidFill>
                  <a:srgbClr val="595959"/>
                </a:solidFill>
              </a:rPr>
              <a:t> know </a:t>
            </a:r>
          </a:p>
          <a:p>
            <a:pPr algn="ctr" eaLnBrk="0" hangingPunct="0">
              <a:defRPr/>
            </a:pPr>
            <a:r>
              <a:rPr lang="en-US" sz="4800" b="1" dirty="0">
                <a:solidFill>
                  <a:srgbClr val="595959"/>
                </a:solidFill>
              </a:rPr>
              <a:t>what you’re doing.</a:t>
            </a:r>
            <a:r>
              <a:rPr lang="ja-JP" altLang="en-US" sz="4800" b="1" dirty="0">
                <a:solidFill>
                  <a:srgbClr val="595959"/>
                </a:solidFill>
                <a:latin typeface="Arial"/>
              </a:rPr>
              <a:t>”</a:t>
            </a:r>
            <a:endParaRPr lang="en-US" sz="4800" b="1" dirty="0">
              <a:solidFill>
                <a:srgbClr val="595959"/>
              </a:solidFill>
            </a:endParaRPr>
          </a:p>
          <a:p>
            <a:pPr algn="ctr" eaLnBrk="0" hangingPunct="0">
              <a:defRPr/>
            </a:pPr>
            <a:endParaRPr lang="en-US" sz="3200" b="1" i="1" dirty="0">
              <a:solidFill>
                <a:srgbClr val="595959"/>
              </a:solidFill>
            </a:endParaRPr>
          </a:p>
          <a:p>
            <a:pPr algn="ctr" eaLnBrk="0" hangingPunct="0">
              <a:defRPr/>
            </a:pPr>
            <a:r>
              <a:rPr lang="en-US" sz="3200" b="1" i="1" dirty="0">
                <a:solidFill>
                  <a:srgbClr val="595959"/>
                </a:solidFill>
              </a:rPr>
              <a:t>					Tom Peters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9855200" cy="1143000"/>
          </a:xfrm>
        </p:spPr>
        <p:txBody>
          <a:bodyPr/>
          <a:lstStyle/>
          <a:p>
            <a:pPr>
              <a:defRPr/>
            </a:pPr>
            <a:r>
              <a:rPr lang="en-US" cap="none" dirty="0" smtClean="0"/>
              <a:t>Walking the Talk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332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t Picking Up Trash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532" y="594107"/>
            <a:ext cx="7492401" cy="5759282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834" y="618079"/>
            <a:ext cx="79322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“Five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specific</a:t>
            </a:r>
            <a:r>
              <a:rPr lang="en-US" sz="3600" b="1" dirty="0" smtClean="0"/>
              <a:t> behaviors that would</a:t>
            </a:r>
            <a:br>
              <a:rPr lang="en-US" sz="3600" b="1" dirty="0" smtClean="0"/>
            </a:br>
            <a:r>
              <a:rPr lang="en-US" sz="3600" b="1" dirty="0" smtClean="0"/>
              <a:t>demonstrate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my</a:t>
            </a:r>
            <a:r>
              <a:rPr lang="en-US" sz="3600" b="1" dirty="0" smtClean="0"/>
              <a:t> commitment to </a:t>
            </a:r>
          </a:p>
          <a:p>
            <a:pPr algn="ctr"/>
            <a:r>
              <a:rPr lang="en-US" sz="3600" b="1" dirty="0" smtClean="0"/>
              <a:t>excellent service include…”</a:t>
            </a:r>
            <a:endParaRPr lang="en-US" sz="3600" b="1" dirty="0"/>
          </a:p>
        </p:txBody>
      </p:sp>
      <p:pic>
        <p:nvPicPr>
          <p:cNvPr id="6" name="Picture 5" descr="Walt Picking Up Trash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2546349"/>
            <a:ext cx="5084851" cy="3908639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2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414" y="663521"/>
            <a:ext cx="5315773" cy="558907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026443" y="2961983"/>
            <a:ext cx="44115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Look At Everything Through the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Lens of the Customer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DA291C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86E5513-00B1-AB4C-AE33-177EBACD39DB}"/>
              </a:ext>
            </a:extLst>
          </p:cNvPr>
          <p:cNvSpPr/>
          <p:nvPr/>
        </p:nvSpPr>
        <p:spPr>
          <a:xfrm>
            <a:off x="5910895" y="2961983"/>
            <a:ext cx="866584" cy="850232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50389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Customer </a:t>
            </a:r>
            <a:r>
              <a:rPr lang="en-US" cap="none" dirty="0" smtClean="0"/>
              <a:t>Loyalty</a:t>
            </a:r>
            <a:endParaRPr lang="en-US" cap="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D6ACC1-0F2C-794F-8A0D-7DBA2FCA6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622" y="1471596"/>
            <a:ext cx="3948751" cy="3899115"/>
          </a:xfrm>
          <a:prstGeom prst="rect">
            <a:avLst/>
          </a:prstGeom>
          <a:effectLst>
            <a:outerShdw blurRad="50800" dist="114300" dir="2700000" algn="tl" rotWithShape="0">
              <a:schemeClr val="tx2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3" name="Picture 2" descr="Harley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60" y="1507066"/>
            <a:ext cx="5354240" cy="41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80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m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" b="100000" l="0" r="100000">
                        <a14:foregroundMark x1="90559" y1="35826" x2="90559" y2="35826"/>
                        <a14:foregroundMark x1="69942" y1="36864" x2="69942" y2="36864"/>
                        <a14:foregroundMark x1="69075" y1="4050" x2="69075" y2="4050"/>
                        <a14:foregroundMark x1="95568" y1="10488" x2="95568" y2="10488"/>
                        <a14:foregroundMark x1="24277" y1="52752" x2="24277" y2="52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750" y="488950"/>
            <a:ext cx="6307651" cy="6011981"/>
          </a:xfrm>
          <a:prstGeom prst="rect">
            <a:avLst/>
          </a:prstGeom>
        </p:spPr>
      </p:pic>
      <p:pic>
        <p:nvPicPr>
          <p:cNvPr id="2" name="Picture 1" descr="CGA Logo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8022">
            <a:off x="4470684" y="4267200"/>
            <a:ext cx="1210447" cy="13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95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49867" y="766244"/>
            <a:ext cx="10041435" cy="108346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Creating &amp; Sustaining a</a:t>
            </a:r>
            <a:br>
              <a:rPr lang="en-US" sz="5400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</a:br>
            <a:r>
              <a:rPr lang="en-US" sz="5400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Culture of Service Excellence</a:t>
            </a:r>
          </a:p>
          <a:p>
            <a:pPr algn="ctr">
              <a:defRPr/>
            </a:pPr>
            <a:r>
              <a:rPr lang="en-US" b="0" i="1" cap="none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Lessons From the Mouse</a:t>
            </a:r>
            <a:endParaRPr lang="en-US" b="0" i="1" cap="none" dirty="0" smtClean="0"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27190" y="3215114"/>
            <a:ext cx="8534400" cy="144589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Presented for the</a:t>
            </a:r>
            <a:endParaRPr lang="en-US" sz="1050" dirty="0" smtClean="0">
              <a:solidFill>
                <a:srgbClr val="DA291C"/>
              </a:solidFill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California Grocers Association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sz="1400" dirty="0" smtClean="0">
              <a:solidFill>
                <a:srgbClr val="DA291C"/>
              </a:solidFill>
              <a:effectLst>
                <a:outerShdw blurRad="50800" dist="38100" dir="2700000" algn="tl" rotWithShape="0">
                  <a:schemeClr val="tx2">
                    <a:lumMod val="50000"/>
                    <a:lumOff val="50000"/>
                    <a:alpha val="43000"/>
                  </a:scheme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DA291C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by Dennis Snow</a:t>
            </a:r>
          </a:p>
        </p:txBody>
      </p:sp>
      <p:pic>
        <p:nvPicPr>
          <p:cNvPr id="11" name="Picture 10" descr="Cinderella Castle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066" y="4559300"/>
            <a:ext cx="306493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062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1130"/>
            <a:ext cx="9282647" cy="1325563"/>
          </a:xfrm>
        </p:spPr>
        <p:txBody>
          <a:bodyPr/>
          <a:lstStyle/>
          <a:p>
            <a:r>
              <a:rPr lang="en-US" cap="none" dirty="0" smtClean="0">
                <a:solidFill>
                  <a:srgbClr val="DA291C"/>
                </a:solidFill>
              </a:rPr>
              <a:t>Service Mapping</a:t>
            </a:r>
            <a:endParaRPr lang="en-US" cap="none" dirty="0">
              <a:solidFill>
                <a:srgbClr val="DA291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23066" y="1457902"/>
            <a:ext cx="7186303" cy="4604230"/>
            <a:chOff x="2523066" y="1457902"/>
            <a:chExt cx="7186303" cy="460423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523066" y="1457902"/>
              <a:ext cx="1454692" cy="1015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264139" y="1463874"/>
              <a:ext cx="1454692" cy="1015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149478" y="1457902"/>
              <a:ext cx="1553322" cy="1015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221612" y="3321092"/>
              <a:ext cx="1454692" cy="1015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264139" y="3321092"/>
              <a:ext cx="1454692" cy="1015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8927623" y="2467130"/>
              <a:ext cx="0" cy="573289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529079" y="3315121"/>
              <a:ext cx="1454695" cy="1015200"/>
              <a:chOff x="576" y="2440"/>
              <a:chExt cx="968" cy="680"/>
            </a:xfrm>
          </p:grpSpPr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993" y="2496"/>
                <a:ext cx="151" cy="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2529078" y="5034989"/>
              <a:ext cx="1454695" cy="1015200"/>
              <a:chOff x="576" y="2440"/>
              <a:chExt cx="968" cy="680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994" y="2496"/>
                <a:ext cx="151" cy="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5258128" y="5046932"/>
              <a:ext cx="1454692" cy="1015200"/>
              <a:chOff x="576" y="2440"/>
              <a:chExt cx="968" cy="680"/>
            </a:xfrm>
          </p:grpSpPr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996" y="2496"/>
                <a:ext cx="151" cy="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8254674" y="5046932"/>
              <a:ext cx="1454695" cy="1015200"/>
              <a:chOff x="576" y="2440"/>
              <a:chExt cx="968" cy="680"/>
            </a:xfrm>
          </p:grpSpPr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996" y="2496"/>
                <a:ext cx="151" cy="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3250412" y="1965502"/>
              <a:ext cx="4977211" cy="3583058"/>
              <a:chOff x="1056" y="1114"/>
              <a:chExt cx="3312" cy="2400"/>
            </a:xfrm>
          </p:grpSpPr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1536" y="11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3360" y="11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3648" y="23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1680" y="236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1056" y="2698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1536" y="35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3360" y="351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17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2" y="111132"/>
            <a:ext cx="9282647" cy="1325563"/>
          </a:xfrm>
        </p:spPr>
        <p:txBody>
          <a:bodyPr/>
          <a:lstStyle/>
          <a:p>
            <a:r>
              <a:rPr lang="en-US" cap="none" dirty="0" smtClean="0"/>
              <a:t>Process </a:t>
            </a:r>
            <a:r>
              <a:rPr lang="mr-IN" cap="none" dirty="0" smtClean="0"/>
              <a:t>–</a:t>
            </a:r>
            <a:r>
              <a:rPr lang="en-US" cap="none" dirty="0" smtClean="0"/>
              <a:t> Product Question</a:t>
            </a:r>
            <a:br>
              <a:rPr lang="en-US" cap="none" dirty="0" smtClean="0"/>
            </a:br>
            <a:r>
              <a:rPr lang="en-US" sz="3200" cap="none" dirty="0" smtClean="0"/>
              <a:t>(Requiring Research)</a:t>
            </a:r>
            <a:endParaRPr lang="en-US" sz="3200" cap="none" dirty="0"/>
          </a:p>
        </p:txBody>
      </p:sp>
      <p:grpSp>
        <p:nvGrpSpPr>
          <p:cNvPr id="5" name="Group 4"/>
          <p:cNvGrpSpPr/>
          <p:nvPr/>
        </p:nvGrpSpPr>
        <p:grpSpPr>
          <a:xfrm>
            <a:off x="2523067" y="1457904"/>
            <a:ext cx="7186299" cy="4604231"/>
            <a:chOff x="908050" y="1228725"/>
            <a:chExt cx="7591425" cy="4895850"/>
          </a:xfrm>
          <a:solidFill>
            <a:srgbClr val="FFFFFF"/>
          </a:solidFill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08050" y="12287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03650" y="123507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851650" y="12287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927850" y="32099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803650" y="32099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7620000" y="2301875"/>
              <a:ext cx="0" cy="609600"/>
            </a:xfrm>
            <a:prstGeom prst="line">
              <a:avLst/>
            </a:prstGeom>
            <a:grpFill/>
            <a:ln w="57150" cmpd="sng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914400" y="3203575"/>
              <a:ext cx="1536700" cy="1079500"/>
              <a:chOff x="576" y="2440"/>
              <a:chExt cx="968" cy="680"/>
            </a:xfrm>
            <a:grpFill/>
          </p:grpSpPr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07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914400" y="5032375"/>
              <a:ext cx="1536700" cy="1079500"/>
              <a:chOff x="576" y="2440"/>
              <a:chExt cx="968" cy="680"/>
            </a:xfrm>
            <a:grpFill/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3797300" y="5045075"/>
              <a:ext cx="1536700" cy="1079500"/>
              <a:chOff x="576" y="2440"/>
              <a:chExt cx="968" cy="680"/>
            </a:xfrm>
            <a:grpFill/>
          </p:grpSpPr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1010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6962775" y="5045075"/>
              <a:ext cx="1536700" cy="1079500"/>
              <a:chOff x="576" y="2440"/>
              <a:chExt cx="968" cy="680"/>
            </a:xfrm>
            <a:grpFill/>
          </p:grpSpPr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1010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1676400" y="1768475"/>
              <a:ext cx="5257800" cy="3810000"/>
              <a:chOff x="1056" y="1114"/>
              <a:chExt cx="3312" cy="2400"/>
            </a:xfrm>
            <a:grpFill/>
          </p:grpSpPr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1536" y="1114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3360" y="1162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3648" y="2362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1680" y="2362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1056" y="2698"/>
                <a:ext cx="0" cy="38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1536" y="3514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3360" y="3514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795167" y="1484400"/>
            <a:ext cx="852924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Place</a:t>
            </a:r>
            <a:br>
              <a:rPr lang="en-US" b="1" dirty="0">
                <a:latin typeface="Arial" charset="0"/>
                <a:ea typeface="ＭＳ Ｐゴシック" charset="0"/>
              </a:rPr>
            </a:br>
            <a:r>
              <a:rPr lang="en-US" b="1" dirty="0">
                <a:latin typeface="Arial" charset="0"/>
                <a:ea typeface="ＭＳ Ｐゴシック" charset="0"/>
              </a:rPr>
              <a:t>call to</a:t>
            </a:r>
            <a:br>
              <a:rPr lang="en-US" b="1" dirty="0">
                <a:latin typeface="Arial" charset="0"/>
                <a:ea typeface="ＭＳ Ｐゴシック" charset="0"/>
              </a:rPr>
            </a:br>
            <a:r>
              <a:rPr lang="en-US" b="1" dirty="0" smtClean="0">
                <a:latin typeface="Arial" charset="0"/>
                <a:ea typeface="ＭＳ Ｐゴシック" charset="0"/>
              </a:rPr>
              <a:t>store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198532" y="1489532"/>
            <a:ext cx="1571813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Navigate to proper department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163105" y="1455160"/>
            <a:ext cx="1455365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Provide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customer</a:t>
            </a:r>
            <a:b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information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8226826" y="3312581"/>
            <a:ext cx="1442654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Explain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question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or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issue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387104" y="3511550"/>
            <a:ext cx="1225322" cy="6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cs typeface="+mn-cs"/>
              </a:rPr>
              <a:t>Research</a:t>
            </a:r>
            <a:br>
              <a:rPr lang="en-US" b="1" dirty="0">
                <a:solidFill>
                  <a:srgbClr val="000000"/>
                </a:solidFill>
                <a:cs typeface="+mn-cs"/>
              </a:rPr>
            </a:br>
            <a:r>
              <a:rPr lang="en-US" b="1" dirty="0">
                <a:solidFill>
                  <a:srgbClr val="000000"/>
                </a:solidFill>
                <a:cs typeface="+mn-cs"/>
              </a:rPr>
              <a:t>answer </a:t>
            </a:r>
          </a:p>
        </p:txBody>
      </p:sp>
    </p:spTree>
    <p:extLst>
      <p:ext uri="{BB962C8B-B14F-4D97-AF65-F5344CB8AC3E}">
        <p14:creationId xmlns:p14="http://schemas.microsoft.com/office/powerpoint/2010/main" val="13733946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2" y="111132"/>
            <a:ext cx="9282647" cy="1325563"/>
          </a:xfrm>
        </p:spPr>
        <p:txBody>
          <a:bodyPr/>
          <a:lstStyle/>
          <a:p>
            <a:r>
              <a:rPr lang="en-US" cap="none" dirty="0" smtClean="0"/>
              <a:t>Process </a:t>
            </a:r>
            <a:r>
              <a:rPr lang="mr-IN" cap="none" dirty="0" smtClean="0"/>
              <a:t>–</a:t>
            </a:r>
            <a:r>
              <a:rPr lang="en-US" cap="none" dirty="0" smtClean="0"/>
              <a:t> Product Question</a:t>
            </a:r>
            <a:br>
              <a:rPr lang="en-US" cap="none" dirty="0" smtClean="0"/>
            </a:br>
            <a:r>
              <a:rPr lang="en-US" sz="3200" cap="none" dirty="0" smtClean="0"/>
              <a:t>(Requiring Research)</a:t>
            </a:r>
            <a:endParaRPr lang="en-US" sz="3200" cap="none" dirty="0"/>
          </a:p>
        </p:txBody>
      </p:sp>
      <p:grpSp>
        <p:nvGrpSpPr>
          <p:cNvPr id="5" name="Group 4"/>
          <p:cNvGrpSpPr/>
          <p:nvPr/>
        </p:nvGrpSpPr>
        <p:grpSpPr>
          <a:xfrm>
            <a:off x="2523067" y="1457904"/>
            <a:ext cx="7186299" cy="4604231"/>
            <a:chOff x="908050" y="1228725"/>
            <a:chExt cx="7591425" cy="4895850"/>
          </a:xfrm>
          <a:solidFill>
            <a:srgbClr val="FFFFFF"/>
          </a:solidFill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08050" y="12287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03650" y="123507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851650" y="12287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927850" y="32099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803650" y="3209925"/>
              <a:ext cx="1536700" cy="10795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7620000" y="2301875"/>
              <a:ext cx="0" cy="609600"/>
            </a:xfrm>
            <a:prstGeom prst="line">
              <a:avLst/>
            </a:prstGeom>
            <a:grpFill/>
            <a:ln w="57150" cmpd="sng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914400" y="3203575"/>
              <a:ext cx="1536700" cy="1079500"/>
              <a:chOff x="576" y="2440"/>
              <a:chExt cx="968" cy="680"/>
            </a:xfrm>
            <a:grpFill/>
          </p:grpSpPr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07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914400" y="5032375"/>
              <a:ext cx="1536700" cy="1079500"/>
              <a:chOff x="576" y="2440"/>
              <a:chExt cx="968" cy="680"/>
            </a:xfrm>
            <a:grpFill/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3797300" y="5045075"/>
              <a:ext cx="1536700" cy="1079500"/>
              <a:chOff x="576" y="2440"/>
              <a:chExt cx="968" cy="680"/>
            </a:xfrm>
            <a:grpFill/>
          </p:grpSpPr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1010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6962775" y="5045075"/>
              <a:ext cx="1536700" cy="1079500"/>
              <a:chOff x="576" y="2440"/>
              <a:chExt cx="968" cy="680"/>
            </a:xfrm>
            <a:grpFill/>
          </p:grpSpPr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576" y="2440"/>
                <a:ext cx="968" cy="6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1010" y="2496"/>
                <a:ext cx="124" cy="2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51" tIns="46028" rIns="92051" bIns="46028">
                <a:spAutoFit/>
              </a:bodyPr>
              <a:lstStyle/>
              <a:p>
                <a:pPr algn="ctr">
                  <a:defRPr/>
                </a:pPr>
                <a:endParaRPr lang="en-US" sz="2000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1676400" y="1768475"/>
              <a:ext cx="5257800" cy="3810000"/>
              <a:chOff x="1056" y="1114"/>
              <a:chExt cx="3312" cy="2400"/>
            </a:xfrm>
            <a:grpFill/>
          </p:grpSpPr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1536" y="1114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3360" y="1162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3648" y="2362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1680" y="2362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1056" y="2698"/>
                <a:ext cx="0" cy="38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1536" y="3514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3360" y="3514"/>
                <a:ext cx="72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795167" y="1484400"/>
            <a:ext cx="852924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Place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call to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store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198532" y="1489532"/>
            <a:ext cx="1571813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Navigate to proper department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163105" y="1455160"/>
            <a:ext cx="1455365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Provide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customer</a:t>
            </a:r>
            <a:b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information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8226826" y="3312581"/>
            <a:ext cx="1442654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Explain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question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or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issue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368112" y="3333750"/>
            <a:ext cx="1263306" cy="9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6028" rIns="92051" bIns="4602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Customer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waits for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answer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22985" y="3343274"/>
            <a:ext cx="7099550" cy="2671791"/>
            <a:chOff x="2522985" y="3343274"/>
            <a:chExt cx="7099550" cy="2671791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600029" y="3343274"/>
              <a:ext cx="1314477" cy="92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51" tIns="46028" rIns="92051" bIns="46028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Contacted</a:t>
              </a:r>
              <a:b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by 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/>
              </a:r>
              <a:br>
                <a:rPr lang="en-US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</a:br>
              <a:r>
                <a:rPr lang="en-US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associate</a:t>
              </a:r>
              <a:endParaRPr lang="en-US" b="1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522985" y="5218113"/>
              <a:ext cx="1468553" cy="646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51" tIns="46028" rIns="92051" bIns="46028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Listen to</a:t>
              </a:r>
              <a:b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explanation 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5350041" y="5091113"/>
              <a:ext cx="1276042" cy="92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51" tIns="46028" rIns="92051" bIns="46028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Ask</a:t>
              </a:r>
              <a:b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follow-up</a:t>
              </a:r>
              <a:b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questions 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8385040" y="5227638"/>
              <a:ext cx="1237495" cy="646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51" tIns="46028" rIns="92051" bIns="46028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Conclude</a:t>
              </a:r>
              <a:b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call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083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DA291C"/>
      </a:accent1>
      <a:accent2>
        <a:srgbClr val="ED8B00"/>
      </a:accent2>
      <a:accent3>
        <a:srgbClr val="009CDE"/>
      </a:accent3>
      <a:accent4>
        <a:srgbClr val="FFCF00"/>
      </a:accent4>
      <a:accent5>
        <a:srgbClr val="003DA5"/>
      </a:accent5>
      <a:accent6>
        <a:srgbClr val="00A550"/>
      </a:accent6>
      <a:hlink>
        <a:srgbClr val="595959"/>
      </a:hlink>
      <a:folHlink>
        <a:srgbClr val="595959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588</Words>
  <Application>Microsoft Macintosh PowerPoint</Application>
  <PresentationFormat>Custom</PresentationFormat>
  <Paragraphs>275</Paragraphs>
  <Slides>62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Default Design</vt:lpstr>
      <vt:lpstr>PowerPoint Presentation</vt:lpstr>
      <vt:lpstr>PowerPoint Presentation</vt:lpstr>
      <vt:lpstr>PowerPoint Presentation</vt:lpstr>
      <vt:lpstr>Why Customers Leave</vt:lpstr>
      <vt:lpstr>Why Customers Leave</vt:lpstr>
      <vt:lpstr>PowerPoint Presentation</vt:lpstr>
      <vt:lpstr>Service Mapping</vt:lpstr>
      <vt:lpstr>Process – Product Question (Requiring Research)</vt:lpstr>
      <vt:lpstr>Process – Product Question (Requiring Research)</vt:lpstr>
      <vt:lpstr>Service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Everything Speaks</vt:lpstr>
      <vt:lpstr>PowerPoint Presentation</vt:lpstr>
      <vt:lpstr>Customer Expectations</vt:lpstr>
      <vt:lpstr>PowerPoint Presentation</vt:lpstr>
      <vt:lpstr>PowerPoint Presentation</vt:lpstr>
      <vt:lpstr>PowerPoint Presentation</vt:lpstr>
      <vt:lpstr>PowerPoint Presentation</vt:lpstr>
      <vt:lpstr>“Inculturate”  Service Excellence</vt:lpstr>
      <vt:lpstr>Leading a Culture of Service Excellence </vt:lpstr>
      <vt:lpstr>PowerPoint Presentation</vt:lpstr>
      <vt:lpstr>PowerPoint Presentation</vt:lpstr>
      <vt:lpstr>Service Improvement Tools </vt:lpstr>
      <vt:lpstr>PowerPoint Presentation</vt:lpstr>
      <vt:lpstr>Leading a Culture of Service Excellence </vt:lpstr>
      <vt:lpstr>PowerPoint Presentation</vt:lpstr>
      <vt:lpstr>PowerPoint Presentation</vt:lpstr>
      <vt:lpstr>PowerPoint Presentation</vt:lpstr>
      <vt:lpstr>PowerPoint Presentation</vt:lpstr>
      <vt:lpstr>Communication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a Culture of Service Excellence </vt:lpstr>
      <vt:lpstr>Barriers to Service Excellence</vt:lpstr>
      <vt:lpstr>PowerPoint Presentation</vt:lpstr>
      <vt:lpstr>Leading a Culture of Service Excellence </vt:lpstr>
      <vt:lpstr>PowerPoint Presentation</vt:lpstr>
      <vt:lpstr>Coaching Employees</vt:lpstr>
      <vt:lpstr>PowerPoint Presentation</vt:lpstr>
      <vt:lpstr>PowerPoint Presentation</vt:lpstr>
      <vt:lpstr>Recognition</vt:lpstr>
      <vt:lpstr>PowerPoint Presentation</vt:lpstr>
      <vt:lpstr>Leading a Culture of Service Excellence </vt:lpstr>
      <vt:lpstr>Walking the Talk</vt:lpstr>
      <vt:lpstr>PowerPoint Presentation</vt:lpstr>
      <vt:lpstr>PowerPoint Presentation</vt:lpstr>
      <vt:lpstr>Customer Loyalty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Paradisi</dc:creator>
  <cp:lastModifiedBy>Dennis Snow</cp:lastModifiedBy>
  <cp:revision>90</cp:revision>
  <cp:lastPrinted>2019-08-04T22:43:39Z</cp:lastPrinted>
  <dcterms:created xsi:type="dcterms:W3CDTF">2018-05-02T01:21:31Z</dcterms:created>
  <dcterms:modified xsi:type="dcterms:W3CDTF">2019-08-05T18:58:52Z</dcterms:modified>
</cp:coreProperties>
</file>