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66" r:id="rId5"/>
    <p:sldId id="267" r:id="rId6"/>
    <p:sldId id="268" r:id="rId7"/>
    <p:sldId id="269" r:id="rId8"/>
    <p:sldId id="270" r:id="rId9"/>
    <p:sldId id="257" r:id="rId10"/>
    <p:sldId id="258" r:id="rId11"/>
    <p:sldId id="259" r:id="rId12"/>
    <p:sldId id="260" r:id="rId13"/>
    <p:sldId id="261" r:id="rId14"/>
    <p:sldId id="262" r:id="rId15"/>
    <p:sldId id="263" r:id="rId16"/>
    <p:sldId id="264"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CE9683-8982-4FCE-82D4-78A4D4829FFE}" v="2" dt="2021-11-16T22:51:46.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71" d="100"/>
          <a:sy n="71" d="100"/>
        </p:scale>
        <p:origin x="2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11/16/2021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11/16/2021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11/16/2021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11/16/2021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11/16/2021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11/16/2021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11/16/2021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11/16/2021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11/16/2021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11/16/2021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11/16/2021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11/16/2021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pdgogginlaw@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0102E1E-B5B1-5549-BA40-23CD001BDACD}"/>
              </a:ext>
            </a:extLst>
          </p:cNvPr>
          <p:cNvSpPr>
            <a:spLocks noGrp="1"/>
          </p:cNvSpPr>
          <p:nvPr>
            <p:ph type="subTitle" idx="1"/>
          </p:nvPr>
        </p:nvSpPr>
        <p:spPr>
          <a:xfrm>
            <a:off x="1341784" y="812574"/>
            <a:ext cx="7414590" cy="1970383"/>
          </a:xfrm>
        </p:spPr>
        <p:txBody>
          <a:bodyPr>
            <a:noAutofit/>
          </a:bodyPr>
          <a:lstStyle/>
          <a:p>
            <a:pPr algn="ctr"/>
            <a:r>
              <a:rPr lang="en-US" sz="3600" dirty="0"/>
              <a:t>CBD Manufacturing &amp; Sales Compliance Webinar</a:t>
            </a:r>
          </a:p>
        </p:txBody>
      </p:sp>
      <p:sp>
        <p:nvSpPr>
          <p:cNvPr id="6" name="TextBox 5">
            <a:extLst>
              <a:ext uri="{FF2B5EF4-FFF2-40B4-BE49-F238E27FC236}">
                <a16:creationId xmlns:a16="http://schemas.microsoft.com/office/drawing/2014/main" id="{2B54D296-A469-4285-A2BC-5A8EBE863BBF}"/>
              </a:ext>
            </a:extLst>
          </p:cNvPr>
          <p:cNvSpPr txBox="1"/>
          <p:nvPr/>
        </p:nvSpPr>
        <p:spPr>
          <a:xfrm>
            <a:off x="2365513" y="3489643"/>
            <a:ext cx="5565913" cy="1477328"/>
          </a:xfrm>
          <a:prstGeom prst="rect">
            <a:avLst/>
          </a:prstGeom>
          <a:noFill/>
        </p:spPr>
        <p:txBody>
          <a:bodyPr wrap="square" rtlCol="0">
            <a:spAutoFit/>
          </a:bodyPr>
          <a:lstStyle/>
          <a:p>
            <a:r>
              <a:rPr lang="en-US" dirty="0"/>
              <a:t>Hosted by </a:t>
            </a:r>
            <a:r>
              <a:rPr lang="en-US" b="1" dirty="0"/>
              <a:t>CGA Educational Foundation</a:t>
            </a:r>
          </a:p>
          <a:p>
            <a:endParaRPr lang="en-US" dirty="0"/>
          </a:p>
          <a:p>
            <a:r>
              <a:rPr lang="en-US" dirty="0"/>
              <a:t>Presented by </a:t>
            </a:r>
            <a:r>
              <a:rPr lang="en-US" b="1" dirty="0"/>
              <a:t>Patrick Goggin, Esq. </a:t>
            </a:r>
          </a:p>
          <a:p>
            <a:endParaRPr lang="en-US" dirty="0"/>
          </a:p>
          <a:p>
            <a:r>
              <a:rPr lang="en-US" dirty="0"/>
              <a:t>November 17, 2021</a:t>
            </a:r>
          </a:p>
        </p:txBody>
      </p:sp>
    </p:spTree>
    <p:extLst>
      <p:ext uri="{BB962C8B-B14F-4D97-AF65-F5344CB8AC3E}">
        <p14:creationId xmlns:p14="http://schemas.microsoft.com/office/powerpoint/2010/main" val="2366164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0095-0C05-0842-B684-AA4F3C171FB3}"/>
              </a:ext>
            </a:extLst>
          </p:cNvPr>
          <p:cNvSpPr>
            <a:spLocks noGrp="1"/>
          </p:cNvSpPr>
          <p:nvPr>
            <p:ph type="title"/>
          </p:nvPr>
        </p:nvSpPr>
        <p:spPr/>
        <p:txBody>
          <a:bodyPr/>
          <a:lstStyle/>
          <a:p>
            <a:pPr algn="ctr"/>
            <a:r>
              <a:rPr lang="en-US" dirty="0"/>
              <a:t>CDPH AUTHORIZED TO REGULATE</a:t>
            </a:r>
          </a:p>
        </p:txBody>
      </p:sp>
      <p:sp>
        <p:nvSpPr>
          <p:cNvPr id="3" name="Content Placeholder 2">
            <a:extLst>
              <a:ext uri="{FF2B5EF4-FFF2-40B4-BE49-F238E27FC236}">
                <a16:creationId xmlns:a16="http://schemas.microsoft.com/office/drawing/2014/main" id="{965948E4-4020-A64E-A612-82221FE2E9EC}"/>
              </a:ext>
            </a:extLst>
          </p:cNvPr>
          <p:cNvSpPr>
            <a:spLocks noGrp="1"/>
          </p:cNvSpPr>
          <p:nvPr>
            <p:ph idx="1"/>
          </p:nvPr>
        </p:nvSpPr>
        <p:spPr/>
        <p:txBody>
          <a:bodyPr>
            <a:normAutofit/>
          </a:bodyPr>
          <a:lstStyle/>
          <a:p>
            <a:r>
              <a:rPr lang="en-US" sz="2400" dirty="0"/>
              <a:t>Minimum age</a:t>
            </a:r>
          </a:p>
          <a:p>
            <a:r>
              <a:rPr lang="en-US" sz="2400" dirty="0"/>
              <a:t>CBD/cannabinoid serving size and servings per container caps </a:t>
            </a:r>
          </a:p>
          <a:p>
            <a:r>
              <a:rPr lang="en-US" sz="2400" dirty="0"/>
              <a:t>In-process “hot” hemp THC limits (not final form)</a:t>
            </a:r>
          </a:p>
          <a:p>
            <a:r>
              <a:rPr lang="en-US" sz="2400" dirty="0"/>
              <a:t>Recordkeeping standards for supply chains including Retailers</a:t>
            </a:r>
          </a:p>
          <a:p>
            <a:pPr marL="0" indent="0">
              <a:buNone/>
            </a:pPr>
            <a:endParaRPr lang="en-US" sz="2400" dirty="0"/>
          </a:p>
          <a:p>
            <a:endParaRPr lang="en-US" sz="2400" dirty="0"/>
          </a:p>
        </p:txBody>
      </p:sp>
    </p:spTree>
    <p:extLst>
      <p:ext uri="{BB962C8B-B14F-4D97-AF65-F5344CB8AC3E}">
        <p14:creationId xmlns:p14="http://schemas.microsoft.com/office/powerpoint/2010/main" val="1217617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0CCB-E077-F041-8388-1A74AADA7D1D}"/>
              </a:ext>
            </a:extLst>
          </p:cNvPr>
          <p:cNvSpPr>
            <a:spLocks noGrp="1"/>
          </p:cNvSpPr>
          <p:nvPr>
            <p:ph type="title"/>
          </p:nvPr>
        </p:nvSpPr>
        <p:spPr/>
        <p:txBody>
          <a:bodyPr/>
          <a:lstStyle/>
          <a:p>
            <a:pPr algn="ctr"/>
            <a:r>
              <a:rPr lang="en-US" dirty="0"/>
              <a:t>COMPLIANT PRODUCTS</a:t>
            </a:r>
          </a:p>
        </p:txBody>
      </p:sp>
      <p:sp>
        <p:nvSpPr>
          <p:cNvPr id="3" name="Content Placeholder 2">
            <a:extLst>
              <a:ext uri="{FF2B5EF4-FFF2-40B4-BE49-F238E27FC236}">
                <a16:creationId xmlns:a16="http://schemas.microsoft.com/office/drawing/2014/main" id="{D302FA68-E050-1548-9FE8-E63577FE919C}"/>
              </a:ext>
            </a:extLst>
          </p:cNvPr>
          <p:cNvSpPr>
            <a:spLocks noGrp="1"/>
          </p:cNvSpPr>
          <p:nvPr>
            <p:ph idx="1"/>
          </p:nvPr>
        </p:nvSpPr>
        <p:spPr/>
        <p:txBody>
          <a:bodyPr>
            <a:normAutofit/>
          </a:bodyPr>
          <a:lstStyle/>
          <a:p>
            <a:r>
              <a:rPr lang="en-US" sz="2400" dirty="0"/>
              <a:t>Manufacturer registered with CDPH</a:t>
            </a:r>
          </a:p>
          <a:p>
            <a:r>
              <a:rPr lang="en-US" sz="2400" dirty="0"/>
              <a:t>Proper labeling/packaging</a:t>
            </a:r>
          </a:p>
          <a:p>
            <a:pPr lvl="1"/>
            <a:r>
              <a:rPr lang="en-US" sz="2400" dirty="0"/>
              <a:t>Link to Certificate of Analysis (COA)</a:t>
            </a:r>
          </a:p>
          <a:p>
            <a:pPr lvl="2"/>
            <a:r>
              <a:rPr lang="en-US" sz="2200" dirty="0"/>
              <a:t>Total THC (not just Delta-9)</a:t>
            </a:r>
          </a:p>
          <a:p>
            <a:pPr lvl="2"/>
            <a:r>
              <a:rPr lang="en-US" sz="2200" dirty="0"/>
              <a:t>Contaminant levels (same as cannabis)</a:t>
            </a:r>
          </a:p>
          <a:p>
            <a:pPr lvl="2"/>
            <a:r>
              <a:rPr lang="en-US" sz="2200" dirty="0"/>
              <a:t>Child/pregnancy warnings</a:t>
            </a:r>
          </a:p>
          <a:p>
            <a:pPr lvl="2"/>
            <a:r>
              <a:rPr lang="en-US" sz="2200" dirty="0"/>
              <a:t>FDA statement</a:t>
            </a:r>
          </a:p>
        </p:txBody>
      </p:sp>
    </p:spTree>
    <p:extLst>
      <p:ext uri="{BB962C8B-B14F-4D97-AF65-F5344CB8AC3E}">
        <p14:creationId xmlns:p14="http://schemas.microsoft.com/office/powerpoint/2010/main" val="1197828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D01B6-B8D0-E64E-AE0C-0900B32A361D}"/>
              </a:ext>
            </a:extLst>
          </p:cNvPr>
          <p:cNvSpPr>
            <a:spLocks noGrp="1"/>
          </p:cNvSpPr>
          <p:nvPr>
            <p:ph type="title"/>
          </p:nvPr>
        </p:nvSpPr>
        <p:spPr/>
        <p:txBody>
          <a:bodyPr/>
          <a:lstStyle/>
          <a:p>
            <a:pPr algn="ctr"/>
            <a:r>
              <a:rPr lang="en-US" dirty="0"/>
              <a:t>RED FLAGS TO LOOK OUT FOR</a:t>
            </a:r>
          </a:p>
        </p:txBody>
      </p:sp>
      <p:sp>
        <p:nvSpPr>
          <p:cNvPr id="3" name="Content Placeholder 2">
            <a:extLst>
              <a:ext uri="{FF2B5EF4-FFF2-40B4-BE49-F238E27FC236}">
                <a16:creationId xmlns:a16="http://schemas.microsoft.com/office/drawing/2014/main" id="{1DC85306-DA16-4B42-A195-F574DF76FFD6}"/>
              </a:ext>
            </a:extLst>
          </p:cNvPr>
          <p:cNvSpPr>
            <a:spLocks noGrp="1"/>
          </p:cNvSpPr>
          <p:nvPr>
            <p:ph idx="1"/>
          </p:nvPr>
        </p:nvSpPr>
        <p:spPr/>
        <p:txBody>
          <a:bodyPr>
            <a:normAutofit fontScale="92500" lnSpcReduction="10000"/>
          </a:bodyPr>
          <a:lstStyle/>
          <a:p>
            <a:endParaRPr lang="en-US" sz="2400" dirty="0"/>
          </a:p>
          <a:p>
            <a:endParaRPr lang="en-US" sz="2400" dirty="0"/>
          </a:p>
          <a:p>
            <a:r>
              <a:rPr lang="en-US" sz="2400" dirty="0"/>
              <a:t>Manufacturer not registered w/CDPH </a:t>
            </a:r>
          </a:p>
          <a:p>
            <a:r>
              <a:rPr lang="en-US" sz="2400" dirty="0"/>
              <a:t>Product only measures Delta-9 THC vs. Total THC</a:t>
            </a:r>
          </a:p>
          <a:p>
            <a:r>
              <a:rPr lang="en-US" sz="2400" dirty="0"/>
              <a:t>Improper labeling</a:t>
            </a:r>
          </a:p>
          <a:p>
            <a:r>
              <a:rPr lang="en-US" sz="2400" dirty="0"/>
              <a:t>Product not produced from compliant hemp</a:t>
            </a:r>
          </a:p>
          <a:p>
            <a:r>
              <a:rPr lang="en-US" sz="2400" dirty="0"/>
              <a:t>Untrue health related statements</a:t>
            </a:r>
          </a:p>
          <a:p>
            <a:endParaRPr lang="en-US" sz="2400" dirty="0"/>
          </a:p>
          <a:p>
            <a:endParaRPr lang="en-US" sz="2400" dirty="0"/>
          </a:p>
          <a:p>
            <a:pPr marL="0" indent="0">
              <a:buNone/>
            </a:pPr>
            <a:endParaRPr lang="en-US" sz="2400" dirty="0"/>
          </a:p>
        </p:txBody>
      </p:sp>
    </p:spTree>
    <p:extLst>
      <p:ext uri="{BB962C8B-B14F-4D97-AF65-F5344CB8AC3E}">
        <p14:creationId xmlns:p14="http://schemas.microsoft.com/office/powerpoint/2010/main" val="152295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943D-444D-5647-A517-0424677FFB96}"/>
              </a:ext>
            </a:extLst>
          </p:cNvPr>
          <p:cNvSpPr>
            <a:spLocks noGrp="1"/>
          </p:cNvSpPr>
          <p:nvPr>
            <p:ph type="title"/>
          </p:nvPr>
        </p:nvSpPr>
        <p:spPr/>
        <p:txBody>
          <a:bodyPr/>
          <a:lstStyle/>
          <a:p>
            <a:pPr algn="ctr"/>
            <a:r>
              <a:rPr lang="en-US" dirty="0"/>
              <a:t>RETAILER COMPLIANCE RESPONSIBILITIES/CHECKLIST</a:t>
            </a:r>
          </a:p>
        </p:txBody>
      </p:sp>
      <p:sp>
        <p:nvSpPr>
          <p:cNvPr id="3" name="Content Placeholder 2">
            <a:extLst>
              <a:ext uri="{FF2B5EF4-FFF2-40B4-BE49-F238E27FC236}">
                <a16:creationId xmlns:a16="http://schemas.microsoft.com/office/drawing/2014/main" id="{82F410BA-5F03-9E49-83B9-888D1D210AD2}"/>
              </a:ext>
            </a:extLst>
          </p:cNvPr>
          <p:cNvSpPr>
            <a:spLocks noGrp="1"/>
          </p:cNvSpPr>
          <p:nvPr>
            <p:ph idx="1"/>
          </p:nvPr>
        </p:nvSpPr>
        <p:spPr/>
        <p:txBody>
          <a:bodyPr>
            <a:normAutofit lnSpcReduction="10000"/>
          </a:bodyPr>
          <a:lstStyle/>
          <a:p>
            <a:r>
              <a:rPr lang="en-US" sz="2400" dirty="0"/>
              <a:t>Documents</a:t>
            </a:r>
          </a:p>
          <a:p>
            <a:pPr lvl="1"/>
            <a:r>
              <a:rPr lang="en-US" sz="2400" dirty="0"/>
              <a:t>COAs – farming/final form extract (&lt; 0.3% THC)</a:t>
            </a:r>
          </a:p>
          <a:p>
            <a:pPr lvl="2"/>
            <a:r>
              <a:rPr lang="en-US" sz="2200" dirty="0"/>
              <a:t>final form product – THC and CBD amounts</a:t>
            </a:r>
          </a:p>
          <a:p>
            <a:pPr lvl="1"/>
            <a:r>
              <a:rPr lang="en-US" sz="2400" dirty="0"/>
              <a:t>Farming and manufacturing registration</a:t>
            </a:r>
          </a:p>
          <a:p>
            <a:r>
              <a:rPr lang="en-US" sz="2400" dirty="0"/>
              <a:t>Labeling</a:t>
            </a:r>
          </a:p>
          <a:p>
            <a:pPr lvl="1"/>
            <a:r>
              <a:rPr lang="en-US" sz="2200" dirty="0"/>
              <a:t>Link to COA and statements</a:t>
            </a:r>
          </a:p>
          <a:p>
            <a:pPr lvl="1"/>
            <a:r>
              <a:rPr lang="en-US" sz="2200" dirty="0"/>
              <a:t>Nutrition/Supplement Facts Panel</a:t>
            </a:r>
          </a:p>
          <a:p>
            <a:pPr lvl="1"/>
            <a:endParaRPr lang="en-US" sz="2200" dirty="0"/>
          </a:p>
        </p:txBody>
      </p:sp>
    </p:spTree>
    <p:extLst>
      <p:ext uri="{BB962C8B-B14F-4D97-AF65-F5344CB8AC3E}">
        <p14:creationId xmlns:p14="http://schemas.microsoft.com/office/powerpoint/2010/main" val="266803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964F-F7E9-D249-9A25-61F360279579}"/>
              </a:ext>
            </a:extLst>
          </p:cNvPr>
          <p:cNvSpPr>
            <a:spLocks noGrp="1"/>
          </p:cNvSpPr>
          <p:nvPr>
            <p:ph type="title"/>
          </p:nvPr>
        </p:nvSpPr>
        <p:spPr>
          <a:xfrm>
            <a:off x="3487630" y="846091"/>
            <a:ext cx="5216739" cy="1077229"/>
          </a:xfrm>
        </p:spPr>
        <p:txBody>
          <a:bodyPr>
            <a:normAutofit/>
          </a:bodyPr>
          <a:lstStyle/>
          <a:p>
            <a:pPr algn="ctr"/>
            <a:r>
              <a:rPr lang="en-US" sz="3600" dirty="0"/>
              <a:t>Questions?</a:t>
            </a:r>
          </a:p>
        </p:txBody>
      </p:sp>
      <p:sp>
        <p:nvSpPr>
          <p:cNvPr id="3" name="Content Placeholder 2">
            <a:extLst>
              <a:ext uri="{FF2B5EF4-FFF2-40B4-BE49-F238E27FC236}">
                <a16:creationId xmlns:a16="http://schemas.microsoft.com/office/drawing/2014/main" id="{EC8C6189-AF1F-2047-A35E-F87231D9552C}"/>
              </a:ext>
            </a:extLst>
          </p:cNvPr>
          <p:cNvSpPr>
            <a:spLocks noGrp="1"/>
          </p:cNvSpPr>
          <p:nvPr>
            <p:ph idx="1"/>
          </p:nvPr>
        </p:nvSpPr>
        <p:spPr/>
        <p:txBody>
          <a:bodyPr>
            <a:normAutofit/>
          </a:bodyPr>
          <a:lstStyle/>
          <a:p>
            <a:pPr marL="0" indent="0" algn="ctr">
              <a:buNone/>
            </a:pPr>
            <a:r>
              <a:rPr lang="en-US" sz="3200" dirty="0"/>
              <a:t>Patrick D. Goggin, Esq.</a:t>
            </a:r>
          </a:p>
          <a:p>
            <a:pPr marL="0" indent="0" algn="ctr">
              <a:buNone/>
            </a:pPr>
            <a:r>
              <a:rPr lang="en-US" sz="3200" dirty="0">
                <a:hlinkClick r:id="rId2"/>
              </a:rPr>
              <a:t>pdgogginlaw@gmail.com</a:t>
            </a:r>
            <a:endParaRPr lang="en-US" sz="3200" dirty="0"/>
          </a:p>
          <a:p>
            <a:pPr marL="0" indent="0" algn="ctr">
              <a:buNone/>
            </a:pPr>
            <a:r>
              <a:rPr lang="en-US" sz="3200" dirty="0"/>
              <a:t>(415) 312-0084</a:t>
            </a:r>
          </a:p>
        </p:txBody>
      </p:sp>
    </p:spTree>
    <p:extLst>
      <p:ext uri="{BB962C8B-B14F-4D97-AF65-F5344CB8AC3E}">
        <p14:creationId xmlns:p14="http://schemas.microsoft.com/office/powerpoint/2010/main" val="1652494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1" y="1154117"/>
            <a:ext cx="5791200" cy="838199"/>
          </a:xfrm>
        </p:spPr>
        <p:txBody>
          <a:bodyPr>
            <a:noAutofit/>
          </a:bodyPr>
          <a:lstStyle/>
          <a:p>
            <a:pPr marL="0" indent="0">
              <a:buNone/>
            </a:pPr>
            <a:r>
              <a:rPr lang="en-US" sz="3400" dirty="0"/>
              <a:t>Can’t Hear the Program?</a:t>
            </a:r>
          </a:p>
        </p:txBody>
      </p:sp>
      <p:sp>
        <p:nvSpPr>
          <p:cNvPr id="5" name="TextBox 4"/>
          <p:cNvSpPr txBox="1"/>
          <p:nvPr/>
        </p:nvSpPr>
        <p:spPr>
          <a:xfrm>
            <a:off x="2667000" y="2234844"/>
            <a:ext cx="2667000" cy="4278094"/>
          </a:xfrm>
          <a:prstGeom prst="rect">
            <a:avLst/>
          </a:prstGeom>
          <a:noFill/>
        </p:spPr>
        <p:txBody>
          <a:bodyPr wrap="square" rtlCol="0">
            <a:spAutoFit/>
          </a:bodyPr>
          <a:lstStyle/>
          <a:p>
            <a:endParaRPr lang="en-US" dirty="0"/>
          </a:p>
          <a:p>
            <a:r>
              <a:rPr lang="en-US" sz="2000" dirty="0"/>
              <a:t>Click the telephone icon at the bottom of the screen. </a:t>
            </a:r>
          </a:p>
          <a:p>
            <a:endParaRPr lang="en-US" sz="2000" dirty="0"/>
          </a:p>
          <a:p>
            <a:endParaRPr lang="en-US" sz="2000" dirty="0"/>
          </a:p>
          <a:p>
            <a:r>
              <a:rPr lang="en-US" sz="2000" dirty="0"/>
              <a:t>Select Call In and information will appear to join the webinar via telephone. </a:t>
            </a:r>
          </a:p>
          <a:p>
            <a:endParaRPr lang="en-US" dirty="0"/>
          </a:p>
          <a:p>
            <a:endParaRPr lang="en-US" dirty="0"/>
          </a:p>
          <a:p>
            <a:endParaRPr lang="en-US" dirty="0"/>
          </a:p>
        </p:txBody>
      </p:sp>
      <p:pic>
        <p:nvPicPr>
          <p:cNvPr id="7" name="Picture 6"/>
          <p:cNvPicPr>
            <a:picLocks noChangeAspect="1"/>
          </p:cNvPicPr>
          <p:nvPr/>
        </p:nvPicPr>
        <p:blipFill>
          <a:blip r:embed="rId2"/>
          <a:stretch>
            <a:fillRect/>
          </a:stretch>
        </p:blipFill>
        <p:spPr>
          <a:xfrm>
            <a:off x="6684172" y="3810000"/>
            <a:ext cx="2307520" cy="1851032"/>
          </a:xfrm>
          <a:prstGeom prst="rect">
            <a:avLst/>
          </a:prstGeom>
        </p:spPr>
      </p:pic>
      <p:pic>
        <p:nvPicPr>
          <p:cNvPr id="8" name="Picture 7"/>
          <p:cNvPicPr>
            <a:picLocks noChangeAspect="1"/>
          </p:cNvPicPr>
          <p:nvPr/>
        </p:nvPicPr>
        <p:blipFill>
          <a:blip r:embed="rId3"/>
          <a:stretch>
            <a:fillRect/>
          </a:stretch>
        </p:blipFill>
        <p:spPr>
          <a:xfrm>
            <a:off x="6684172" y="2234845"/>
            <a:ext cx="2514600" cy="1178225"/>
          </a:xfrm>
          <a:prstGeom prst="rect">
            <a:avLst/>
          </a:prstGeom>
        </p:spPr>
      </p:pic>
    </p:spTree>
    <p:extLst>
      <p:ext uri="{BB962C8B-B14F-4D97-AF65-F5344CB8AC3E}">
        <p14:creationId xmlns:p14="http://schemas.microsoft.com/office/powerpoint/2010/main" val="2723224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0222" y="1154117"/>
            <a:ext cx="5410200" cy="838199"/>
          </a:xfrm>
        </p:spPr>
        <p:txBody>
          <a:bodyPr>
            <a:normAutofit/>
          </a:bodyPr>
          <a:lstStyle/>
          <a:p>
            <a:pPr marL="0" indent="0">
              <a:buNone/>
            </a:pPr>
            <a:r>
              <a:rPr lang="en-US" sz="3400" dirty="0"/>
              <a:t>Questions During Program</a:t>
            </a:r>
          </a:p>
        </p:txBody>
      </p:sp>
      <p:sp>
        <p:nvSpPr>
          <p:cNvPr id="5" name="TextBox 4"/>
          <p:cNvSpPr txBox="1"/>
          <p:nvPr/>
        </p:nvSpPr>
        <p:spPr>
          <a:xfrm>
            <a:off x="2667000" y="2234844"/>
            <a:ext cx="2667000" cy="3046988"/>
          </a:xfrm>
          <a:prstGeom prst="rect">
            <a:avLst/>
          </a:prstGeom>
          <a:noFill/>
        </p:spPr>
        <p:txBody>
          <a:bodyPr wrap="square" rtlCol="0">
            <a:spAutoFit/>
          </a:bodyPr>
          <a:lstStyle/>
          <a:p>
            <a:endParaRPr lang="en-US" dirty="0"/>
          </a:p>
          <a:p>
            <a:r>
              <a:rPr lang="en-US" sz="2000" dirty="0"/>
              <a:t>Please use the Q&amp;A Box on the right side of your screen to send questions during the presentation.  </a:t>
            </a:r>
          </a:p>
          <a:p>
            <a:endParaRPr lang="en-US" dirty="0"/>
          </a:p>
          <a:p>
            <a:endParaRPr lang="en-US" dirty="0"/>
          </a:p>
          <a:p>
            <a:endParaRPr lang="en-US" dirty="0"/>
          </a:p>
        </p:txBody>
      </p:sp>
      <p:pic>
        <p:nvPicPr>
          <p:cNvPr id="9" name="Picture 8"/>
          <p:cNvPicPr>
            <a:picLocks noChangeAspect="1"/>
          </p:cNvPicPr>
          <p:nvPr/>
        </p:nvPicPr>
        <p:blipFill>
          <a:blip r:embed="rId2"/>
          <a:stretch>
            <a:fillRect/>
          </a:stretch>
        </p:blipFill>
        <p:spPr>
          <a:xfrm>
            <a:off x="6019800" y="2400818"/>
            <a:ext cx="3657600" cy="2191109"/>
          </a:xfrm>
          <a:prstGeom prst="rect">
            <a:avLst/>
          </a:prstGeom>
        </p:spPr>
      </p:pic>
    </p:spTree>
    <p:extLst>
      <p:ext uri="{BB962C8B-B14F-4D97-AF65-F5344CB8AC3E}">
        <p14:creationId xmlns:p14="http://schemas.microsoft.com/office/powerpoint/2010/main" val="1784679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0" y="1154117"/>
            <a:ext cx="4953000" cy="838199"/>
          </a:xfrm>
        </p:spPr>
        <p:txBody>
          <a:bodyPr>
            <a:normAutofit/>
          </a:bodyPr>
          <a:lstStyle/>
          <a:p>
            <a:pPr marL="0" indent="0">
              <a:buNone/>
            </a:pPr>
            <a:r>
              <a:rPr lang="en-US" sz="3400" dirty="0"/>
              <a:t>Webinar Disclosure</a:t>
            </a:r>
          </a:p>
        </p:txBody>
      </p:sp>
      <p:sp>
        <p:nvSpPr>
          <p:cNvPr id="5" name="TextBox 4"/>
          <p:cNvSpPr txBox="1"/>
          <p:nvPr/>
        </p:nvSpPr>
        <p:spPr>
          <a:xfrm>
            <a:off x="2438400" y="2209800"/>
            <a:ext cx="7391400" cy="4124206"/>
          </a:xfrm>
          <a:prstGeom prst="rect">
            <a:avLst/>
          </a:prstGeom>
          <a:noFill/>
        </p:spPr>
        <p:txBody>
          <a:bodyPr wrap="square" rtlCol="0">
            <a:spAutoFit/>
          </a:bodyPr>
          <a:lstStyle/>
          <a:p>
            <a:r>
              <a:rPr lang="en-US" sz="1600" dirty="0"/>
              <a:t>By hosting this Webinar, California Grocers Association (CGA) and the CGA Educational Foundation (CGAEF) are providing an opportunity for their members and attendees to obtain general information that may be of interest to your company.   The Webinar is designed to provide practical and useful information on the subject matter covered. However, CGA /CGAEF is not engaged in rendering legal, accounting or other professional advice or services. </a:t>
            </a:r>
          </a:p>
          <a:p>
            <a:br>
              <a:rPr lang="en-US" sz="1600" dirty="0"/>
            </a:br>
            <a:endParaRPr lang="en-US" sz="1600" dirty="0"/>
          </a:p>
          <a:p>
            <a:r>
              <a:rPr lang="en-US" sz="1600" dirty="0"/>
              <a:t>CGA/CGAEF does not review or approve the content of the webinar presented by guest speakers and others, and makes no representations or warranties about the accuracy or legality of any compliance or other recommendations provided during the webinar. If legal advice or other expert assistance is required, the services of a competent professional should be sought.</a:t>
            </a:r>
          </a:p>
          <a:p>
            <a:endParaRPr lang="en-US" dirty="0"/>
          </a:p>
          <a:p>
            <a:endParaRPr lang="en-US" dirty="0"/>
          </a:p>
          <a:p>
            <a:endParaRPr lang="en-US" dirty="0"/>
          </a:p>
        </p:txBody>
      </p:sp>
    </p:spTree>
    <p:extLst>
      <p:ext uri="{BB962C8B-B14F-4D97-AF65-F5344CB8AC3E}">
        <p14:creationId xmlns:p14="http://schemas.microsoft.com/office/powerpoint/2010/main" val="420853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6E520-D31B-4B9F-B707-B884AF67FAE7}"/>
              </a:ext>
            </a:extLst>
          </p:cNvPr>
          <p:cNvSpPr>
            <a:spLocks noGrp="1"/>
          </p:cNvSpPr>
          <p:nvPr>
            <p:ph type="title"/>
          </p:nvPr>
        </p:nvSpPr>
        <p:spPr/>
        <p:txBody>
          <a:bodyPr/>
          <a:lstStyle/>
          <a:p>
            <a:pPr algn="l"/>
            <a:r>
              <a:rPr lang="en-US" dirty="0">
                <a:latin typeface="+mn-lt"/>
              </a:rPr>
              <a:t>Speaker Introduction</a:t>
            </a:r>
          </a:p>
        </p:txBody>
      </p:sp>
      <p:sp>
        <p:nvSpPr>
          <p:cNvPr id="4" name="TextBox 3">
            <a:extLst>
              <a:ext uri="{FF2B5EF4-FFF2-40B4-BE49-F238E27FC236}">
                <a16:creationId xmlns:a16="http://schemas.microsoft.com/office/drawing/2014/main" id="{D90CE439-7B6C-4AF4-8577-9B8DB8C3EA4B}"/>
              </a:ext>
            </a:extLst>
          </p:cNvPr>
          <p:cNvSpPr txBox="1"/>
          <p:nvPr/>
        </p:nvSpPr>
        <p:spPr>
          <a:xfrm>
            <a:off x="2611808" y="2325756"/>
            <a:ext cx="4027531" cy="1015663"/>
          </a:xfrm>
          <a:prstGeom prst="rect">
            <a:avLst/>
          </a:prstGeom>
          <a:noFill/>
        </p:spPr>
        <p:txBody>
          <a:bodyPr wrap="square" rtlCol="0">
            <a:spAutoFit/>
          </a:bodyPr>
          <a:lstStyle/>
          <a:p>
            <a:r>
              <a:rPr lang="en-US" sz="2000" dirty="0"/>
              <a:t>Patrick D. Goggin, Esq.</a:t>
            </a:r>
          </a:p>
          <a:p>
            <a:endParaRPr lang="en-US" sz="2000" dirty="0"/>
          </a:p>
          <a:p>
            <a:r>
              <a:rPr lang="en-US" sz="2000" dirty="0"/>
              <a:t>Law Offices of Patrick Goggin</a:t>
            </a:r>
            <a:endParaRPr lang="en-US" dirty="0"/>
          </a:p>
        </p:txBody>
      </p:sp>
      <p:pic>
        <p:nvPicPr>
          <p:cNvPr id="6" name="Picture 5" descr="A person in a suit smiling&#10;&#10;Description automatically generated with low confidence">
            <a:extLst>
              <a:ext uri="{FF2B5EF4-FFF2-40B4-BE49-F238E27FC236}">
                <a16:creationId xmlns:a16="http://schemas.microsoft.com/office/drawing/2014/main" id="{C1182F41-3A65-4971-AAB8-6D9624210376}"/>
              </a:ext>
            </a:extLst>
          </p:cNvPr>
          <p:cNvPicPr>
            <a:picLocks noChangeAspect="1"/>
          </p:cNvPicPr>
          <p:nvPr/>
        </p:nvPicPr>
        <p:blipFill>
          <a:blip r:embed="rId2"/>
          <a:stretch>
            <a:fillRect/>
          </a:stretch>
        </p:blipFill>
        <p:spPr>
          <a:xfrm>
            <a:off x="6449187" y="1600199"/>
            <a:ext cx="3141726" cy="4718487"/>
          </a:xfrm>
          <a:prstGeom prst="rect">
            <a:avLst/>
          </a:prstGeom>
        </p:spPr>
      </p:pic>
    </p:spTree>
    <p:extLst>
      <p:ext uri="{BB962C8B-B14F-4D97-AF65-F5344CB8AC3E}">
        <p14:creationId xmlns:p14="http://schemas.microsoft.com/office/powerpoint/2010/main" val="30143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81AC-9152-FC42-A5F6-F9A07F3E8255}"/>
              </a:ext>
            </a:extLst>
          </p:cNvPr>
          <p:cNvSpPr>
            <a:spLocks noGrp="1"/>
          </p:cNvSpPr>
          <p:nvPr>
            <p:ph type="title"/>
          </p:nvPr>
        </p:nvSpPr>
        <p:spPr/>
        <p:txBody>
          <a:bodyPr/>
          <a:lstStyle/>
          <a:p>
            <a:pPr algn="ctr"/>
            <a:r>
              <a:rPr lang="en-US" dirty="0"/>
              <a:t>PATRICK D. GOGGIN, ESQ.</a:t>
            </a:r>
          </a:p>
        </p:txBody>
      </p:sp>
      <p:sp>
        <p:nvSpPr>
          <p:cNvPr id="3" name="Content Placeholder 2">
            <a:extLst>
              <a:ext uri="{FF2B5EF4-FFF2-40B4-BE49-F238E27FC236}">
                <a16:creationId xmlns:a16="http://schemas.microsoft.com/office/drawing/2014/main" id="{A51320BA-5D94-3D41-86D7-B5E01CEE3FDC}"/>
              </a:ext>
            </a:extLst>
          </p:cNvPr>
          <p:cNvSpPr>
            <a:spLocks noGrp="1"/>
          </p:cNvSpPr>
          <p:nvPr>
            <p:ph idx="1"/>
          </p:nvPr>
        </p:nvSpPr>
        <p:spPr/>
        <p:txBody>
          <a:bodyPr/>
          <a:lstStyle/>
          <a:p>
            <a:endParaRPr lang="en-US" dirty="0"/>
          </a:p>
          <a:p>
            <a:r>
              <a:rPr lang="en-US" dirty="0"/>
              <a:t>J.D. from Lewis &amp; Clark Law School, Environmental Cert. (1996)</a:t>
            </a:r>
          </a:p>
          <a:p>
            <a:r>
              <a:rPr lang="en-US" dirty="0"/>
              <a:t>Co-counsel: </a:t>
            </a:r>
            <a:r>
              <a:rPr lang="en-US" i="1" dirty="0"/>
              <a:t>HIA v. DEA </a:t>
            </a:r>
            <a:r>
              <a:rPr lang="en-US" dirty="0"/>
              <a:t>(2004) – Hemp foods (seed) lawful</a:t>
            </a:r>
          </a:p>
          <a:p>
            <a:r>
              <a:rPr lang="en-US" dirty="0"/>
              <a:t>Vote Hemp Director – National advocacy (2005 – present)</a:t>
            </a:r>
          </a:p>
          <a:p>
            <a:r>
              <a:rPr lang="en-US" dirty="0"/>
              <a:t>California Hemp Farming Act (2005 – 2013) – 3 Vetoes!</a:t>
            </a:r>
          </a:p>
          <a:p>
            <a:r>
              <a:rPr lang="en-US" dirty="0"/>
              <a:t>California Hemp Council (2018) – Chief Counsel</a:t>
            </a:r>
          </a:p>
          <a:p>
            <a:r>
              <a:rPr lang="en-US" dirty="0"/>
              <a:t>AB 45 (2018 – 2021)</a:t>
            </a:r>
          </a:p>
          <a:p>
            <a:endParaRPr lang="en-US" dirty="0"/>
          </a:p>
        </p:txBody>
      </p:sp>
    </p:spTree>
    <p:extLst>
      <p:ext uri="{BB962C8B-B14F-4D97-AF65-F5344CB8AC3E}">
        <p14:creationId xmlns:p14="http://schemas.microsoft.com/office/powerpoint/2010/main" val="331119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2F048-5D3D-614C-9D2A-0819EC1BFD60}"/>
              </a:ext>
            </a:extLst>
          </p:cNvPr>
          <p:cNvSpPr>
            <a:spLocks noGrp="1"/>
          </p:cNvSpPr>
          <p:nvPr>
            <p:ph type="title"/>
          </p:nvPr>
        </p:nvSpPr>
        <p:spPr/>
        <p:txBody>
          <a:bodyPr/>
          <a:lstStyle/>
          <a:p>
            <a:pPr algn="ctr"/>
            <a:r>
              <a:rPr lang="en-US" dirty="0"/>
              <a:t>WHAT DID AB 45 DO? </a:t>
            </a:r>
          </a:p>
        </p:txBody>
      </p:sp>
      <p:sp>
        <p:nvSpPr>
          <p:cNvPr id="3" name="Content Placeholder 2">
            <a:extLst>
              <a:ext uri="{FF2B5EF4-FFF2-40B4-BE49-F238E27FC236}">
                <a16:creationId xmlns:a16="http://schemas.microsoft.com/office/drawing/2014/main" id="{CCDE54EA-8582-A446-AAF4-2B11C365EE50}"/>
              </a:ext>
            </a:extLst>
          </p:cNvPr>
          <p:cNvSpPr>
            <a:spLocks noGrp="1"/>
          </p:cNvSpPr>
          <p:nvPr>
            <p:ph idx="1"/>
          </p:nvPr>
        </p:nvSpPr>
        <p:spPr/>
        <p:txBody>
          <a:bodyPr>
            <a:normAutofit fontScale="92500"/>
          </a:bodyPr>
          <a:lstStyle/>
          <a:p>
            <a:r>
              <a:rPr lang="en-US" sz="2400" dirty="0"/>
              <a:t>Immediately authorized Industrial Hemp Products manufactured with hemp flower in CA (Oct. 8, 2021)</a:t>
            </a:r>
          </a:p>
          <a:p>
            <a:r>
              <a:rPr lang="en-US" sz="2400" dirty="0"/>
              <a:t>Hemp seed products already GRAS (FDA 2018)</a:t>
            </a:r>
          </a:p>
          <a:p>
            <a:r>
              <a:rPr lang="en-US" sz="2400" dirty="0"/>
              <a:t>Removed CDPH July 2018 FAQ that CBD rich hemp products prohibited and adulterant (FDA)</a:t>
            </a:r>
          </a:p>
          <a:p>
            <a:r>
              <a:rPr lang="en-US" sz="2400" dirty="0"/>
              <a:t>CDPH to regulate hemp product manufacturing</a:t>
            </a:r>
          </a:p>
          <a:p>
            <a:r>
              <a:rPr lang="en-US" sz="2400" dirty="0"/>
              <a:t>Authorized inhalable hemp products when tax adopted</a:t>
            </a:r>
          </a:p>
          <a:p>
            <a:endParaRPr lang="en-US" dirty="0"/>
          </a:p>
        </p:txBody>
      </p:sp>
    </p:spTree>
    <p:extLst>
      <p:ext uri="{BB962C8B-B14F-4D97-AF65-F5344CB8AC3E}">
        <p14:creationId xmlns:p14="http://schemas.microsoft.com/office/powerpoint/2010/main" val="232686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7026-D9E4-B443-8637-323FA92234AD}"/>
              </a:ext>
            </a:extLst>
          </p:cNvPr>
          <p:cNvSpPr>
            <a:spLocks noGrp="1"/>
          </p:cNvSpPr>
          <p:nvPr>
            <p:ph type="title"/>
          </p:nvPr>
        </p:nvSpPr>
        <p:spPr/>
        <p:txBody>
          <a:bodyPr/>
          <a:lstStyle/>
          <a:p>
            <a:pPr algn="ctr"/>
            <a:r>
              <a:rPr lang="en-US" dirty="0"/>
              <a:t>OVERVIEW</a:t>
            </a:r>
          </a:p>
        </p:txBody>
      </p:sp>
      <p:sp>
        <p:nvSpPr>
          <p:cNvPr id="3" name="Content Placeholder 2">
            <a:extLst>
              <a:ext uri="{FF2B5EF4-FFF2-40B4-BE49-F238E27FC236}">
                <a16:creationId xmlns:a16="http://schemas.microsoft.com/office/drawing/2014/main" id="{177027B6-AA10-0F4D-AA60-3E64DEA85035}"/>
              </a:ext>
            </a:extLst>
          </p:cNvPr>
          <p:cNvSpPr>
            <a:spLocks noGrp="1"/>
          </p:cNvSpPr>
          <p:nvPr>
            <p:ph idx="1"/>
          </p:nvPr>
        </p:nvSpPr>
        <p:spPr/>
        <p:txBody>
          <a:bodyPr>
            <a:normAutofit fontScale="92500"/>
          </a:bodyPr>
          <a:lstStyle/>
          <a:p>
            <a:r>
              <a:rPr lang="en-US" sz="2400" dirty="0"/>
              <a:t>Urgency Clause: Industrial Hemp Products now OK – not adulterated</a:t>
            </a:r>
          </a:p>
          <a:p>
            <a:pPr lvl="1"/>
            <a:r>
              <a:rPr lang="en-US" sz="2200" dirty="0"/>
              <a:t>Final form extract &lt;0.3% THC</a:t>
            </a:r>
          </a:p>
          <a:p>
            <a:r>
              <a:rPr lang="en-US" sz="2400" dirty="0"/>
              <a:t>CDPH: Emergency Rulemaking/Regulations</a:t>
            </a:r>
          </a:p>
          <a:p>
            <a:r>
              <a:rPr lang="en-US" sz="2400" dirty="0"/>
              <a:t>Hemp product manufacturers: </a:t>
            </a:r>
          </a:p>
          <a:p>
            <a:pPr lvl="1"/>
            <a:r>
              <a:rPr lang="en-US" sz="2400" dirty="0"/>
              <a:t>register with CDPH by January 2022 (GMP)</a:t>
            </a:r>
          </a:p>
          <a:p>
            <a:pPr lvl="1"/>
            <a:r>
              <a:rPr lang="en-US" sz="2400" dirty="0"/>
              <a:t>Labeling/packaging compliance by January 6, 2022       </a:t>
            </a:r>
          </a:p>
        </p:txBody>
      </p:sp>
    </p:spTree>
    <p:extLst>
      <p:ext uri="{BB962C8B-B14F-4D97-AF65-F5344CB8AC3E}">
        <p14:creationId xmlns:p14="http://schemas.microsoft.com/office/powerpoint/2010/main" val="61920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94E28-CDF0-7A4E-8F9B-5D3D168CB1C1}"/>
              </a:ext>
            </a:extLst>
          </p:cNvPr>
          <p:cNvSpPr>
            <a:spLocks noGrp="1"/>
          </p:cNvSpPr>
          <p:nvPr>
            <p:ph type="title"/>
          </p:nvPr>
        </p:nvSpPr>
        <p:spPr/>
        <p:txBody>
          <a:bodyPr/>
          <a:lstStyle/>
          <a:p>
            <a:pPr algn="ctr"/>
            <a:r>
              <a:rPr lang="en-US" dirty="0"/>
              <a:t>EMERGENCY RULEMAKING</a:t>
            </a:r>
          </a:p>
        </p:txBody>
      </p:sp>
      <p:sp>
        <p:nvSpPr>
          <p:cNvPr id="3" name="Content Placeholder 2">
            <a:extLst>
              <a:ext uri="{FF2B5EF4-FFF2-40B4-BE49-F238E27FC236}">
                <a16:creationId xmlns:a16="http://schemas.microsoft.com/office/drawing/2014/main" id="{9F3269D6-A729-DA45-AB78-3BB962D3DE9B}"/>
              </a:ext>
            </a:extLst>
          </p:cNvPr>
          <p:cNvSpPr>
            <a:spLocks noGrp="1"/>
          </p:cNvSpPr>
          <p:nvPr>
            <p:ph idx="1"/>
          </p:nvPr>
        </p:nvSpPr>
        <p:spPr>
          <a:xfrm>
            <a:off x="2773599" y="1683834"/>
            <a:ext cx="7796540" cy="4661210"/>
          </a:xfrm>
        </p:spPr>
        <p:txBody>
          <a:bodyPr>
            <a:normAutofit fontScale="77500" lnSpcReduction="20000"/>
          </a:bodyPr>
          <a:lstStyle/>
          <a:p>
            <a:endParaRPr lang="en-US" sz="2400" dirty="0"/>
          </a:p>
          <a:p>
            <a:r>
              <a:rPr lang="en-US" sz="3500" dirty="0"/>
              <a:t>Registration for Hemp Product Manufacturers – including out-of-state (Sherman Act)</a:t>
            </a:r>
          </a:p>
          <a:p>
            <a:r>
              <a:rPr lang="en-US" sz="3500" dirty="0"/>
              <a:t>Necessary clarifications/guidance?</a:t>
            </a:r>
          </a:p>
          <a:p>
            <a:pPr lvl="1"/>
            <a:r>
              <a:rPr lang="en-US" sz="3500" dirty="0"/>
              <a:t>0.3% THC limit in final form extract vs. final form product Labeling?</a:t>
            </a:r>
          </a:p>
          <a:p>
            <a:pPr lvl="1"/>
            <a:r>
              <a:rPr lang="en-US" sz="3500" dirty="0"/>
              <a:t>Cannabinoids produced via chemical synthesis prohibited</a:t>
            </a:r>
          </a:p>
          <a:p>
            <a:pPr lvl="2"/>
            <a:r>
              <a:rPr lang="en-US" sz="3500" dirty="0"/>
              <a:t>Chemical synthesis not defined</a:t>
            </a:r>
          </a:p>
          <a:p>
            <a:endParaRPr lang="en-US" sz="2400" dirty="0"/>
          </a:p>
          <a:p>
            <a:endParaRPr lang="en-US" sz="2400" dirty="0"/>
          </a:p>
        </p:txBody>
      </p:sp>
    </p:spTree>
    <p:extLst>
      <p:ext uri="{BB962C8B-B14F-4D97-AF65-F5344CB8AC3E}">
        <p14:creationId xmlns:p14="http://schemas.microsoft.com/office/powerpoint/2010/main" val="33059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7399C0EACFED4BA64AFFEF1CAEE469" ma:contentTypeVersion="13" ma:contentTypeDescription="Create a new document." ma:contentTypeScope="" ma:versionID="61df589532038692335f968e9a4a51fd">
  <xsd:schema xmlns:xsd="http://www.w3.org/2001/XMLSchema" xmlns:xs="http://www.w3.org/2001/XMLSchema" xmlns:p="http://schemas.microsoft.com/office/2006/metadata/properties" xmlns:ns2="4d620fa7-e1fa-41c0-86ad-762cd103c2fc" xmlns:ns3="b4180773-cb8d-486a-8ac1-7593c1f38c7a" targetNamespace="http://schemas.microsoft.com/office/2006/metadata/properties" ma:root="true" ma:fieldsID="27df4d815c61029d216c9f82d9e6e309" ns2:_="" ns3:_="">
    <xsd:import namespace="4d620fa7-e1fa-41c0-86ad-762cd103c2fc"/>
    <xsd:import namespace="b4180773-cb8d-486a-8ac1-7593c1f38c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620fa7-e1fa-41c0-86ad-762cd103c2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180773-cb8d-486a-8ac1-7593c1f38c7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88CF37-D61C-44BA-BB8E-2FC5602B2E9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854A10D-4B6C-4634-BACE-6BF5426DFA48}">
  <ds:schemaRefs>
    <ds:schemaRef ds:uri="http://schemas.microsoft.com/sharepoint/v3/contenttype/forms"/>
  </ds:schemaRefs>
</ds:datastoreItem>
</file>

<file path=customXml/itemProps3.xml><?xml version="1.0" encoding="utf-8"?>
<ds:datastoreItem xmlns:ds="http://schemas.openxmlformats.org/officeDocument/2006/customXml" ds:itemID="{D5AAAD57-D9E4-4551-852C-1D7ED1CB1A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620fa7-e1fa-41c0-86ad-762cd103c2fc"/>
    <ds:schemaRef ds:uri="b4180773-cb8d-486a-8ac1-7593c1f38c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Madison</Template>
  <TotalTime>283</TotalTime>
  <Words>630</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MS Shell Dlg 2</vt:lpstr>
      <vt:lpstr>Wingdings</vt:lpstr>
      <vt:lpstr>Wingdings 3</vt:lpstr>
      <vt:lpstr>Madison</vt:lpstr>
      <vt:lpstr>PowerPoint Presentation</vt:lpstr>
      <vt:lpstr>PowerPoint Presentation</vt:lpstr>
      <vt:lpstr>PowerPoint Presentation</vt:lpstr>
      <vt:lpstr>PowerPoint Presentation</vt:lpstr>
      <vt:lpstr>Speaker Introduction</vt:lpstr>
      <vt:lpstr>PATRICK D. GOGGIN, ESQ.</vt:lpstr>
      <vt:lpstr>WHAT DID AB 45 DO? </vt:lpstr>
      <vt:lpstr>OVERVIEW</vt:lpstr>
      <vt:lpstr>EMERGENCY RULEMAKING</vt:lpstr>
      <vt:lpstr>CDPH AUTHORIZED TO REGULATE</vt:lpstr>
      <vt:lpstr>COMPLIANT PRODUCTS</vt:lpstr>
      <vt:lpstr>RED FLAGS TO LOOK OUT FOR</vt:lpstr>
      <vt:lpstr>RETAILER COMPLIANCE RESPONSIBILITIES/CHECKLIST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 45  INDUSTRIAL HEMP PRODUCTS 2021</dc:title>
  <dc:creator>Patrick  Goggin</dc:creator>
  <cp:lastModifiedBy>Brianne Page</cp:lastModifiedBy>
  <cp:revision>6</cp:revision>
  <dcterms:created xsi:type="dcterms:W3CDTF">2021-11-16T16:54:20Z</dcterms:created>
  <dcterms:modified xsi:type="dcterms:W3CDTF">2021-11-16T22:54:27Z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0x010100567399C0EACFED4BA64AFFEF1CAEE469</vt:lpwstr>
  </property>
</Properties>
</file>