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63"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90" r:id="rId20"/>
    <p:sldId id="283" r:id="rId21"/>
    <p:sldId id="282" r:id="rId22"/>
    <p:sldId id="281" r:id="rId23"/>
    <p:sldId id="284" r:id="rId24"/>
    <p:sldId id="285" r:id="rId25"/>
    <p:sldId id="286" r:id="rId26"/>
    <p:sldId id="289" r:id="rId27"/>
    <p:sldId id="291" r:id="rId28"/>
    <p:sldId id="287" r:id="rId29"/>
    <p:sldId id="28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58"/>
    <a:srgbClr val="A6B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BD87A-23A7-45E2-B1C2-58A130EBF1D3}" v="153" dt="2023-11-29T00:38:48.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1" d="100"/>
          <a:sy n="111" d="100"/>
        </p:scale>
        <p:origin x="4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38113C-69BA-4941-8E80-D40D36FF5703}"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13B63B89-E5E7-472D-AE6D-295B9CB395AC}">
      <dgm:prSet custT="1"/>
      <dgm:spPr>
        <a:ln>
          <a:solidFill>
            <a:srgbClr val="003C58"/>
          </a:solidFill>
        </a:ln>
      </dgm:spPr>
      <dgm:t>
        <a:bodyPr/>
        <a:lstStyle/>
        <a:p>
          <a:r>
            <a:rPr lang="en-US" sz="2800" dirty="0"/>
            <a:t>It is unlawful for an employer to request information from an applicant relating to the applicant’s prior use of cannabis.  </a:t>
          </a:r>
        </a:p>
      </dgm:t>
    </dgm:pt>
    <dgm:pt modelId="{C6C24CF5-CF33-47BF-8EB3-201A8217410E}" type="parTrans" cxnId="{C1FF07CA-5F10-4776-8F8B-A927CE66C0DD}">
      <dgm:prSet/>
      <dgm:spPr/>
      <dgm:t>
        <a:bodyPr/>
        <a:lstStyle/>
        <a:p>
          <a:endParaRPr lang="en-US"/>
        </a:p>
      </dgm:t>
    </dgm:pt>
    <dgm:pt modelId="{F1BF92C7-C262-443C-80EE-D52453A92B7A}" type="sibTrans" cxnId="{C1FF07CA-5F10-4776-8F8B-A927CE66C0DD}">
      <dgm:prSet/>
      <dgm:spPr/>
      <dgm:t>
        <a:bodyPr/>
        <a:lstStyle/>
        <a:p>
          <a:endParaRPr lang="en-US"/>
        </a:p>
      </dgm:t>
    </dgm:pt>
    <dgm:pt modelId="{CB889C76-D3D2-4A2B-B31A-322D4EE9EEC8}">
      <dgm:prSet custT="1"/>
      <dgm:spPr>
        <a:ln>
          <a:solidFill>
            <a:srgbClr val="003C58"/>
          </a:solidFill>
        </a:ln>
      </dgm:spPr>
      <dgm:t>
        <a:bodyPr/>
        <a:lstStyle/>
        <a:p>
          <a:r>
            <a:rPr lang="en-US" sz="2800" dirty="0"/>
            <a:t>Information obtained about a person’s prior use of cannabis from the person’s criminal history is exempt.</a:t>
          </a:r>
          <a:r>
            <a:rPr lang="en-US" sz="3600" dirty="0"/>
            <a:t>  </a:t>
          </a:r>
        </a:p>
      </dgm:t>
    </dgm:pt>
    <dgm:pt modelId="{8F2FB917-33DC-42C5-9FFF-21E84BF0AD4A}" type="parTrans" cxnId="{21BB8C0A-43E7-47B6-AE62-EE4069CE1D7D}">
      <dgm:prSet/>
      <dgm:spPr/>
      <dgm:t>
        <a:bodyPr/>
        <a:lstStyle/>
        <a:p>
          <a:endParaRPr lang="en-US"/>
        </a:p>
      </dgm:t>
    </dgm:pt>
    <dgm:pt modelId="{90797297-2EE0-4397-9FF9-8B4DEFABBDD8}" type="sibTrans" cxnId="{21BB8C0A-43E7-47B6-AE62-EE4069CE1D7D}">
      <dgm:prSet/>
      <dgm:spPr/>
      <dgm:t>
        <a:bodyPr/>
        <a:lstStyle/>
        <a:p>
          <a:endParaRPr lang="en-US"/>
        </a:p>
      </dgm:t>
    </dgm:pt>
    <dgm:pt modelId="{50F48D03-1C55-4EED-AF9F-E454552E0879}" type="pres">
      <dgm:prSet presAssocID="{FE38113C-69BA-4941-8E80-D40D36FF5703}" presName="hierChild1" presStyleCnt="0">
        <dgm:presLayoutVars>
          <dgm:chPref val="1"/>
          <dgm:dir/>
          <dgm:animOne val="branch"/>
          <dgm:animLvl val="lvl"/>
          <dgm:resizeHandles/>
        </dgm:presLayoutVars>
      </dgm:prSet>
      <dgm:spPr/>
    </dgm:pt>
    <dgm:pt modelId="{C8BE678C-0537-40AE-BAC2-02C84CDAAA78}" type="pres">
      <dgm:prSet presAssocID="{13B63B89-E5E7-472D-AE6D-295B9CB395AC}" presName="hierRoot1" presStyleCnt="0"/>
      <dgm:spPr/>
    </dgm:pt>
    <dgm:pt modelId="{9ECA85EA-8ACB-4C2A-AB9C-F93F272E5A40}" type="pres">
      <dgm:prSet presAssocID="{13B63B89-E5E7-472D-AE6D-295B9CB395AC}" presName="composite" presStyleCnt="0"/>
      <dgm:spPr/>
    </dgm:pt>
    <dgm:pt modelId="{FA0E523C-68FA-4E21-9F81-30D8287FA8D3}" type="pres">
      <dgm:prSet presAssocID="{13B63B89-E5E7-472D-AE6D-295B9CB395AC}" presName="background" presStyleLbl="node0" presStyleIdx="0" presStyleCnt="2"/>
      <dgm:spPr>
        <a:gradFill rotWithShape="0">
          <a:gsLst>
            <a:gs pos="0">
              <a:srgbClr val="A6B727"/>
            </a:gs>
            <a:gs pos="0">
              <a:srgbClr val="A6B727"/>
            </a:gs>
          </a:gsLst>
        </a:gradFill>
      </dgm:spPr>
    </dgm:pt>
    <dgm:pt modelId="{20171FAF-8BD3-4BA4-BC92-C16EDAFCD965}" type="pres">
      <dgm:prSet presAssocID="{13B63B89-E5E7-472D-AE6D-295B9CB395AC}" presName="text" presStyleLbl="fgAcc0" presStyleIdx="0" presStyleCnt="2">
        <dgm:presLayoutVars>
          <dgm:chPref val="3"/>
        </dgm:presLayoutVars>
      </dgm:prSet>
      <dgm:spPr/>
    </dgm:pt>
    <dgm:pt modelId="{125C77A9-A845-4869-86B2-101B1EFA75F8}" type="pres">
      <dgm:prSet presAssocID="{13B63B89-E5E7-472D-AE6D-295B9CB395AC}" presName="hierChild2" presStyleCnt="0"/>
      <dgm:spPr/>
    </dgm:pt>
    <dgm:pt modelId="{CA5F9A0A-A7AF-4353-8992-8588E5C0D22F}" type="pres">
      <dgm:prSet presAssocID="{CB889C76-D3D2-4A2B-B31A-322D4EE9EEC8}" presName="hierRoot1" presStyleCnt="0"/>
      <dgm:spPr/>
    </dgm:pt>
    <dgm:pt modelId="{57D3E553-D331-40CB-945C-1DBBD49782B2}" type="pres">
      <dgm:prSet presAssocID="{CB889C76-D3D2-4A2B-B31A-322D4EE9EEC8}" presName="composite" presStyleCnt="0"/>
      <dgm:spPr/>
    </dgm:pt>
    <dgm:pt modelId="{33376FBF-9EFD-4553-B699-7130B345B749}" type="pres">
      <dgm:prSet presAssocID="{CB889C76-D3D2-4A2B-B31A-322D4EE9EEC8}" presName="background" presStyleLbl="node0" presStyleIdx="1" presStyleCnt="2"/>
      <dgm:spPr>
        <a:gradFill rotWithShape="0">
          <a:gsLst>
            <a:gs pos="100000">
              <a:srgbClr val="A6B727"/>
            </a:gs>
            <a:gs pos="100000">
              <a:srgbClr val="A6B727"/>
            </a:gs>
            <a:gs pos="100000">
              <a:schemeClr val="accent3">
                <a:hueOff val="0"/>
                <a:satOff val="0"/>
                <a:lumOff val="0"/>
                <a:alphaOff val="0"/>
                <a:shade val="80000"/>
                <a:satMod val="120000"/>
              </a:schemeClr>
            </a:gs>
          </a:gsLst>
        </a:gradFill>
      </dgm:spPr>
    </dgm:pt>
    <dgm:pt modelId="{C90C4E97-8112-4052-8F45-BA55C37F9F05}" type="pres">
      <dgm:prSet presAssocID="{CB889C76-D3D2-4A2B-B31A-322D4EE9EEC8}" presName="text" presStyleLbl="fgAcc0" presStyleIdx="1" presStyleCnt="2">
        <dgm:presLayoutVars>
          <dgm:chPref val="3"/>
        </dgm:presLayoutVars>
      </dgm:prSet>
      <dgm:spPr/>
    </dgm:pt>
    <dgm:pt modelId="{0E8AB5E2-3046-4DBF-A2AA-51D0CFB87504}" type="pres">
      <dgm:prSet presAssocID="{CB889C76-D3D2-4A2B-B31A-322D4EE9EEC8}" presName="hierChild2" presStyleCnt="0"/>
      <dgm:spPr/>
    </dgm:pt>
  </dgm:ptLst>
  <dgm:cxnLst>
    <dgm:cxn modelId="{21BB8C0A-43E7-47B6-AE62-EE4069CE1D7D}" srcId="{FE38113C-69BA-4941-8E80-D40D36FF5703}" destId="{CB889C76-D3D2-4A2B-B31A-322D4EE9EEC8}" srcOrd="1" destOrd="0" parTransId="{8F2FB917-33DC-42C5-9FFF-21E84BF0AD4A}" sibTransId="{90797297-2EE0-4397-9FF9-8B4DEFABBDD8}"/>
    <dgm:cxn modelId="{DE853673-52A2-4E59-B2B5-29979CB266BD}" type="presOf" srcId="{FE38113C-69BA-4941-8E80-D40D36FF5703}" destId="{50F48D03-1C55-4EED-AF9F-E454552E0879}" srcOrd="0" destOrd="0" presId="urn:microsoft.com/office/officeart/2005/8/layout/hierarchy1"/>
    <dgm:cxn modelId="{EDC03CBA-070F-43FA-8309-0B15EF9A8154}" type="presOf" srcId="{13B63B89-E5E7-472D-AE6D-295B9CB395AC}" destId="{20171FAF-8BD3-4BA4-BC92-C16EDAFCD965}" srcOrd="0" destOrd="0" presId="urn:microsoft.com/office/officeart/2005/8/layout/hierarchy1"/>
    <dgm:cxn modelId="{3F8292BE-5F0F-4156-8E59-317896FF3605}" type="presOf" srcId="{CB889C76-D3D2-4A2B-B31A-322D4EE9EEC8}" destId="{C90C4E97-8112-4052-8F45-BA55C37F9F05}" srcOrd="0" destOrd="0" presId="urn:microsoft.com/office/officeart/2005/8/layout/hierarchy1"/>
    <dgm:cxn modelId="{C1FF07CA-5F10-4776-8F8B-A927CE66C0DD}" srcId="{FE38113C-69BA-4941-8E80-D40D36FF5703}" destId="{13B63B89-E5E7-472D-AE6D-295B9CB395AC}" srcOrd="0" destOrd="0" parTransId="{C6C24CF5-CF33-47BF-8EB3-201A8217410E}" sibTransId="{F1BF92C7-C262-443C-80EE-D52453A92B7A}"/>
    <dgm:cxn modelId="{5E541F2F-EB1D-4ABC-BD3C-D7C8F1A1551C}" type="presParOf" srcId="{50F48D03-1C55-4EED-AF9F-E454552E0879}" destId="{C8BE678C-0537-40AE-BAC2-02C84CDAAA78}" srcOrd="0" destOrd="0" presId="urn:microsoft.com/office/officeart/2005/8/layout/hierarchy1"/>
    <dgm:cxn modelId="{7E716D05-6019-4B90-AA5C-5C590EA1E79A}" type="presParOf" srcId="{C8BE678C-0537-40AE-BAC2-02C84CDAAA78}" destId="{9ECA85EA-8ACB-4C2A-AB9C-F93F272E5A40}" srcOrd="0" destOrd="0" presId="urn:microsoft.com/office/officeart/2005/8/layout/hierarchy1"/>
    <dgm:cxn modelId="{9AA59C00-CA20-49DD-B21F-B75CFD3ABAED}" type="presParOf" srcId="{9ECA85EA-8ACB-4C2A-AB9C-F93F272E5A40}" destId="{FA0E523C-68FA-4E21-9F81-30D8287FA8D3}" srcOrd="0" destOrd="0" presId="urn:microsoft.com/office/officeart/2005/8/layout/hierarchy1"/>
    <dgm:cxn modelId="{56F29CF5-2D8E-4107-8AD1-86DFA1681425}" type="presParOf" srcId="{9ECA85EA-8ACB-4C2A-AB9C-F93F272E5A40}" destId="{20171FAF-8BD3-4BA4-BC92-C16EDAFCD965}" srcOrd="1" destOrd="0" presId="urn:microsoft.com/office/officeart/2005/8/layout/hierarchy1"/>
    <dgm:cxn modelId="{C874BA9A-BFCC-4ED4-991A-40BC804175D6}" type="presParOf" srcId="{C8BE678C-0537-40AE-BAC2-02C84CDAAA78}" destId="{125C77A9-A845-4869-86B2-101B1EFA75F8}" srcOrd="1" destOrd="0" presId="urn:microsoft.com/office/officeart/2005/8/layout/hierarchy1"/>
    <dgm:cxn modelId="{850F5D4A-5F5F-4BA2-A300-826B24916970}" type="presParOf" srcId="{50F48D03-1C55-4EED-AF9F-E454552E0879}" destId="{CA5F9A0A-A7AF-4353-8992-8588E5C0D22F}" srcOrd="1" destOrd="0" presId="urn:microsoft.com/office/officeart/2005/8/layout/hierarchy1"/>
    <dgm:cxn modelId="{9EFFEF36-6918-414D-8BEA-D0546E8F17C7}" type="presParOf" srcId="{CA5F9A0A-A7AF-4353-8992-8588E5C0D22F}" destId="{57D3E553-D331-40CB-945C-1DBBD49782B2}" srcOrd="0" destOrd="0" presId="urn:microsoft.com/office/officeart/2005/8/layout/hierarchy1"/>
    <dgm:cxn modelId="{0555681F-1736-49F3-99EE-FD76E77AC5A2}" type="presParOf" srcId="{57D3E553-D331-40CB-945C-1DBBD49782B2}" destId="{33376FBF-9EFD-4553-B699-7130B345B749}" srcOrd="0" destOrd="0" presId="urn:microsoft.com/office/officeart/2005/8/layout/hierarchy1"/>
    <dgm:cxn modelId="{54B8D7C7-04CB-454F-AB30-CB9366AB73B0}" type="presParOf" srcId="{57D3E553-D331-40CB-945C-1DBBD49782B2}" destId="{C90C4E97-8112-4052-8F45-BA55C37F9F05}" srcOrd="1" destOrd="0" presId="urn:microsoft.com/office/officeart/2005/8/layout/hierarchy1"/>
    <dgm:cxn modelId="{93B6E251-CB16-4356-AFCA-4DE1961141EE}" type="presParOf" srcId="{CA5F9A0A-A7AF-4353-8992-8588E5C0D22F}" destId="{0E8AB5E2-3046-4DBF-A2AA-51D0CFB875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E523C-68FA-4E21-9F81-30D8287FA8D3}">
      <dsp:nvSpPr>
        <dsp:cNvPr id="0" name=""/>
        <dsp:cNvSpPr/>
      </dsp:nvSpPr>
      <dsp:spPr>
        <a:xfrm>
          <a:off x="1339" y="522127"/>
          <a:ext cx="4701480" cy="2985440"/>
        </a:xfrm>
        <a:prstGeom prst="roundRect">
          <a:avLst>
            <a:gd name="adj" fmla="val 10000"/>
          </a:avLst>
        </a:prstGeom>
        <a:gradFill rotWithShape="0">
          <a:gsLst>
            <a:gs pos="0">
              <a:srgbClr val="A6B727"/>
            </a:gs>
            <a:gs pos="0">
              <a:srgbClr val="A6B727"/>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0171FAF-8BD3-4BA4-BC92-C16EDAFCD965}">
      <dsp:nvSpPr>
        <dsp:cNvPr id="0" name=""/>
        <dsp:cNvSpPr/>
      </dsp:nvSpPr>
      <dsp:spPr>
        <a:xfrm>
          <a:off x="523726" y="1018395"/>
          <a:ext cx="4701480" cy="2985440"/>
        </a:xfrm>
        <a:prstGeom prst="roundRect">
          <a:avLst>
            <a:gd name="adj" fmla="val 10000"/>
          </a:avLst>
        </a:prstGeom>
        <a:solidFill>
          <a:schemeClr val="lt1">
            <a:alpha val="90000"/>
            <a:hueOff val="0"/>
            <a:satOff val="0"/>
            <a:lumOff val="0"/>
            <a:alphaOff val="0"/>
          </a:schemeClr>
        </a:solidFill>
        <a:ln w="10000" cap="flat" cmpd="sng" algn="ctr">
          <a:solidFill>
            <a:srgbClr val="003C58"/>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It is unlawful for an employer to request information from an applicant relating to the applicant’s prior use of cannabis.  </a:t>
          </a:r>
        </a:p>
      </dsp:txBody>
      <dsp:txXfrm>
        <a:off x="611167" y="1105836"/>
        <a:ext cx="4526598" cy="2810558"/>
      </dsp:txXfrm>
    </dsp:sp>
    <dsp:sp modelId="{33376FBF-9EFD-4553-B699-7130B345B749}">
      <dsp:nvSpPr>
        <dsp:cNvPr id="0" name=""/>
        <dsp:cNvSpPr/>
      </dsp:nvSpPr>
      <dsp:spPr>
        <a:xfrm>
          <a:off x="5747593" y="522127"/>
          <a:ext cx="4701480" cy="2985440"/>
        </a:xfrm>
        <a:prstGeom prst="roundRect">
          <a:avLst>
            <a:gd name="adj" fmla="val 10000"/>
          </a:avLst>
        </a:prstGeom>
        <a:gradFill rotWithShape="0">
          <a:gsLst>
            <a:gs pos="100000">
              <a:srgbClr val="A6B727"/>
            </a:gs>
            <a:gs pos="100000">
              <a:srgbClr val="A6B727"/>
            </a:gs>
            <a:gs pos="100000">
              <a:schemeClr val="accent3">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90C4E97-8112-4052-8F45-BA55C37F9F05}">
      <dsp:nvSpPr>
        <dsp:cNvPr id="0" name=""/>
        <dsp:cNvSpPr/>
      </dsp:nvSpPr>
      <dsp:spPr>
        <a:xfrm>
          <a:off x="6269980" y="1018395"/>
          <a:ext cx="4701480" cy="2985440"/>
        </a:xfrm>
        <a:prstGeom prst="roundRect">
          <a:avLst>
            <a:gd name="adj" fmla="val 10000"/>
          </a:avLst>
        </a:prstGeom>
        <a:solidFill>
          <a:schemeClr val="lt1">
            <a:alpha val="90000"/>
            <a:hueOff val="0"/>
            <a:satOff val="0"/>
            <a:lumOff val="0"/>
            <a:alphaOff val="0"/>
          </a:schemeClr>
        </a:solidFill>
        <a:ln w="10000" cap="flat" cmpd="sng" algn="ctr">
          <a:solidFill>
            <a:srgbClr val="003C58"/>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Information obtained about a person’s prior use of cannabis from the person’s criminal history is exempt.</a:t>
          </a:r>
          <a:r>
            <a:rPr lang="en-US" sz="3600" kern="1200" dirty="0"/>
            <a:t>  </a:t>
          </a:r>
        </a:p>
      </dsp:txBody>
      <dsp:txXfrm>
        <a:off x="6357421" y="1105836"/>
        <a:ext cx="4526598" cy="28105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2A2C8-4EA3-40C3-B5D2-1BC5970EE50C}"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AE658-85BF-4AC9-AFC7-D3A5EDCCAA10}" type="slidenum">
              <a:rPr lang="en-US" smtClean="0"/>
              <a:t>‹#›</a:t>
            </a:fld>
            <a:endParaRPr lang="en-US"/>
          </a:p>
        </p:txBody>
      </p:sp>
    </p:spTree>
    <p:extLst>
      <p:ext uri="{BB962C8B-B14F-4D97-AF65-F5344CB8AC3E}">
        <p14:creationId xmlns:p14="http://schemas.microsoft.com/office/powerpoint/2010/main" val="415185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8883C6-182F-47D7-97A8-90A8A0FA0E0B}" type="slidenum">
              <a:rPr lang="en-US" altLang="en-US" smtClean="0"/>
              <a:pPr>
                <a:defRPr/>
              </a:pPr>
              <a:t>6</a:t>
            </a:fld>
            <a:endParaRPr lang="en-US" altLang="en-US"/>
          </a:p>
        </p:txBody>
      </p:sp>
    </p:spTree>
    <p:extLst>
      <p:ext uri="{BB962C8B-B14F-4D97-AF65-F5344CB8AC3E}">
        <p14:creationId xmlns:p14="http://schemas.microsoft.com/office/powerpoint/2010/main" val="241027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D18E5AA-4ED2-07B2-1578-4097137D8D29}"/>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D4C24FA-CC18-8946-0669-E6E7CC9E52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a:extLst>
              <a:ext uri="{FF2B5EF4-FFF2-40B4-BE49-F238E27FC236}">
                <a16:creationId xmlns:a16="http://schemas.microsoft.com/office/drawing/2014/main" id="{49B49986-42D3-9593-9366-93B6E58E1F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F992C1-03E9-4F7F-8634-155FA022A747}" type="slidenum">
              <a:rPr lang="en-US" altLang="en-US" smtClean="0"/>
              <a:pPr/>
              <a:t>10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8883C6-182F-47D7-97A8-90A8A0FA0E0B}" type="slidenum">
              <a:rPr lang="en-US" altLang="en-US" smtClean="0"/>
              <a:pPr>
                <a:defRPr/>
              </a:pPr>
              <a:t>22</a:t>
            </a:fld>
            <a:endParaRPr lang="en-US" altLang="en-US"/>
          </a:p>
        </p:txBody>
      </p:sp>
    </p:spTree>
    <p:extLst>
      <p:ext uri="{BB962C8B-B14F-4D97-AF65-F5344CB8AC3E}">
        <p14:creationId xmlns:p14="http://schemas.microsoft.com/office/powerpoint/2010/main" val="2113287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0C01D92A-7466-4E7B-9AF3-8F5F5A4B0372}" type="datetimeFigureOut">
              <a:rPr lang="en-US" smtClean="0"/>
              <a:t>12/5/2023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DE345A1-A6C8-4429-8367-5E7CCD342640}" type="slidenum">
              <a:rPr lang="en-US" smtClean="0"/>
              <a:t>‹#›</a:t>
            </a:fld>
            <a:endParaRPr lang="en-US"/>
          </a:p>
        </p:txBody>
      </p:sp>
    </p:spTree>
    <p:extLst>
      <p:ext uri="{BB962C8B-B14F-4D97-AF65-F5344CB8AC3E}">
        <p14:creationId xmlns:p14="http://schemas.microsoft.com/office/powerpoint/2010/main" val="110985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198864" cy="1356360"/>
          </a:xfrm>
        </p:spPr>
        <p:txBody>
          <a:bodyPr/>
          <a:lstStyle/>
          <a:p>
            <a:r>
              <a:rPr lang="en-US"/>
              <a:t>Click to edit Master title style</a:t>
            </a:r>
            <a:endParaRPr lang="en-US" dirty="0"/>
          </a:p>
        </p:txBody>
      </p:sp>
      <p:sp>
        <p:nvSpPr>
          <p:cNvPr id="3" name="Content Placeholder 2"/>
          <p:cNvSpPr>
            <a:spLocks noGrp="1"/>
          </p:cNvSpPr>
          <p:nvPr>
            <p:ph idx="1"/>
          </p:nvPr>
        </p:nvSpPr>
        <p:spPr>
          <a:xfrm>
            <a:off x="1143001" y="2057400"/>
            <a:ext cx="9198864"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01D92A-7466-4E7B-9AF3-8F5F5A4B0372}"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345A1-A6C8-4429-8367-5E7CCD342640}" type="slidenum">
              <a:rPr lang="en-US" smtClean="0"/>
              <a:t>‹#›</a:t>
            </a:fld>
            <a:endParaRPr lang="en-US"/>
          </a:p>
        </p:txBody>
      </p:sp>
    </p:spTree>
    <p:extLst>
      <p:ext uri="{BB962C8B-B14F-4D97-AF65-F5344CB8AC3E}">
        <p14:creationId xmlns:p14="http://schemas.microsoft.com/office/powerpoint/2010/main" val="315875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01D92A-7466-4E7B-9AF3-8F5F5A4B0372}"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345A1-A6C8-4429-8367-5E7CCD342640}"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5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01D92A-7466-4E7B-9AF3-8F5F5A4B0372}"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345A1-A6C8-4429-8367-5E7CCD342640}" type="slidenum">
              <a:rPr lang="en-US" smtClean="0"/>
              <a:t>‹#›</a:t>
            </a:fld>
            <a:endParaRPr lang="en-US"/>
          </a:p>
        </p:txBody>
      </p:sp>
      <p:sp>
        <p:nvSpPr>
          <p:cNvPr id="8" name="Rectangle 7">
            <a:extLst>
              <a:ext uri="{FF2B5EF4-FFF2-40B4-BE49-F238E27FC236}">
                <a16:creationId xmlns:a16="http://schemas.microsoft.com/office/drawing/2014/main" id="{C38C857A-9288-51AB-6DC1-D403E96E86E2}"/>
              </a:ext>
            </a:extLst>
          </p:cNvPr>
          <p:cNvSpPr/>
          <p:nvPr userDrawn="1"/>
        </p:nvSpPr>
        <p:spPr>
          <a:xfrm>
            <a:off x="8924544" y="1"/>
            <a:ext cx="3267456" cy="6857999"/>
          </a:xfrm>
          <a:prstGeom prst="rect">
            <a:avLst/>
          </a:prstGeom>
          <a:solidFill>
            <a:schemeClr val="bg1">
              <a:lumMod val="65000"/>
              <a:alpha val="13000"/>
            </a:schemeClr>
          </a:solidFill>
          <a:ln>
            <a:noFill/>
          </a:ln>
          <a:effectLst>
            <a:innerShdw blurRad="63500" dist="50800" dir="2700000">
              <a:prstClr val="black">
                <a:alpha val="50000"/>
              </a:prstClr>
            </a:inn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398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01D92A-7466-4E7B-9AF3-8F5F5A4B0372}"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345A1-A6C8-4429-8367-5E7CCD342640}" type="slidenum">
              <a:rPr lang="en-US" smtClean="0"/>
              <a:t>‹#›</a:t>
            </a:fld>
            <a:endParaRPr lang="en-US"/>
          </a:p>
        </p:txBody>
      </p:sp>
    </p:spTree>
    <p:extLst>
      <p:ext uri="{BB962C8B-B14F-4D97-AF65-F5344CB8AC3E}">
        <p14:creationId xmlns:p14="http://schemas.microsoft.com/office/powerpoint/2010/main" val="23730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01D92A-7466-4E7B-9AF3-8F5F5A4B0372}"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345A1-A6C8-4429-8367-5E7CCD342640}" type="slidenum">
              <a:rPr lang="en-US" smtClean="0"/>
              <a:t>‹#›</a:t>
            </a:fld>
            <a:endParaRPr lang="en-US"/>
          </a:p>
        </p:txBody>
      </p:sp>
    </p:spTree>
    <p:extLst>
      <p:ext uri="{BB962C8B-B14F-4D97-AF65-F5344CB8AC3E}">
        <p14:creationId xmlns:p14="http://schemas.microsoft.com/office/powerpoint/2010/main" val="10748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01D92A-7466-4E7B-9AF3-8F5F5A4B0372}"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345A1-A6C8-4429-8367-5E7CCD342640}" type="slidenum">
              <a:rPr lang="en-US" smtClean="0"/>
              <a:t>‹#›</a:t>
            </a:fld>
            <a:endParaRPr lang="en-US"/>
          </a:p>
        </p:txBody>
      </p:sp>
    </p:spTree>
    <p:extLst>
      <p:ext uri="{BB962C8B-B14F-4D97-AF65-F5344CB8AC3E}">
        <p14:creationId xmlns:p14="http://schemas.microsoft.com/office/powerpoint/2010/main" val="2356372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1D92A-7466-4E7B-9AF3-8F5F5A4B0372}"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345A1-A6C8-4429-8367-5E7CCD342640}" type="slidenum">
              <a:rPr lang="en-US" smtClean="0"/>
              <a:t>‹#›</a:t>
            </a:fld>
            <a:endParaRPr lang="en-US"/>
          </a:p>
        </p:txBody>
      </p:sp>
    </p:spTree>
    <p:extLst>
      <p:ext uri="{BB962C8B-B14F-4D97-AF65-F5344CB8AC3E}">
        <p14:creationId xmlns:p14="http://schemas.microsoft.com/office/powerpoint/2010/main" val="401857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01D92A-7466-4E7B-9AF3-8F5F5A4B0372}"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345A1-A6C8-4429-8367-5E7CCD342640}" type="slidenum">
              <a:rPr lang="en-US" smtClean="0"/>
              <a:t>‹#›</a:t>
            </a:fld>
            <a:endParaRPr lang="en-US"/>
          </a:p>
        </p:txBody>
      </p:sp>
    </p:spTree>
    <p:extLst>
      <p:ext uri="{BB962C8B-B14F-4D97-AF65-F5344CB8AC3E}">
        <p14:creationId xmlns:p14="http://schemas.microsoft.com/office/powerpoint/2010/main" val="2431231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C01D92A-7466-4E7B-9AF3-8F5F5A4B0372}" type="datetimeFigureOut">
              <a:rPr lang="en-US" smtClean="0"/>
              <a:t>12/5/2023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DE345A1-A6C8-4429-8367-5E7CCD342640}" type="slidenum">
              <a:rPr lang="en-US" smtClean="0"/>
              <a:t>‹#›</a:t>
            </a:fld>
            <a:endParaRPr lang="en-US"/>
          </a:p>
        </p:txBody>
      </p:sp>
      <p:pic>
        <p:nvPicPr>
          <p:cNvPr id="11" name="Content Placeholder 4" descr="Logo&#10;&#10;Description automatically generated">
            <a:extLst>
              <a:ext uri="{FF2B5EF4-FFF2-40B4-BE49-F238E27FC236}">
                <a16:creationId xmlns:a16="http://schemas.microsoft.com/office/drawing/2014/main" id="{6072C816-D5B1-9BE0-8A45-942828436A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389400" y="443281"/>
            <a:ext cx="1319200" cy="1088340"/>
          </a:xfrm>
          <a:prstGeom prst="rect">
            <a:avLst/>
          </a:prstGeom>
        </p:spPr>
      </p:pic>
    </p:spTree>
    <p:extLst>
      <p:ext uri="{BB962C8B-B14F-4D97-AF65-F5344CB8AC3E}">
        <p14:creationId xmlns:p14="http://schemas.microsoft.com/office/powerpoint/2010/main" val="97491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9" r:id="rId4"/>
    <p:sldLayoutId id="2147483664" r:id="rId5"/>
    <p:sldLayoutId id="2147483665" r:id="rId6"/>
    <p:sldLayoutId id="2147483666" r:id="rId7"/>
    <p:sldLayoutId id="2147483667" r:id="rId8"/>
    <p:sldLayoutId id="2147483668" r:id="rId9"/>
  </p:sldLayoutIdLst>
  <p:txStyles>
    <p:titleStyle>
      <a:lvl1pPr algn="l" defTabSz="914400" rtl="0" eaLnBrk="1" latinLnBrk="0" hangingPunct="1">
        <a:lnSpc>
          <a:spcPct val="90000"/>
        </a:lnSpc>
        <a:spcBef>
          <a:spcPct val="0"/>
        </a:spcBef>
        <a:buNone/>
        <a:defRPr sz="4400" kern="1200">
          <a:solidFill>
            <a:schemeClr val="accent1"/>
          </a:solidFill>
          <a:latin typeface="Montserrat SemiBold" panose="00000700000000000000" pitchFamily="2" charset="0"/>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ontserrat Medium" panose="00000600000000000000" pitchFamily="2"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ontserrat Medium" panose="00000600000000000000" pitchFamily="2"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ontserrat Medium" panose="00000600000000000000" pitchFamily="2"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ontserrat Medium" panose="00000600000000000000" pitchFamily="2"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ontserrat Medium" panose="00000600000000000000" pitchFamily="2"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ksclawyers.com/" TargetMode="External"/><Relationship Id="rId2" Type="http://schemas.openxmlformats.org/officeDocument/2006/relationships/hyperlink" Target="mailto:lbrown@kscsacramento.com"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lbrown@kscsacramento.com"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mailto:mleclerc@nsgrocery.com" TargetMode="External"/><Relationship Id="rId5" Type="http://schemas.openxmlformats.org/officeDocument/2006/relationships/image" Target="../media/image6.jpg"/><Relationship Id="rId4" Type="http://schemas.openxmlformats.org/officeDocument/2006/relationships/hyperlink" Target="http://www.ksclawyer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le 1">
            <a:extLst>
              <a:ext uri="{FF2B5EF4-FFF2-40B4-BE49-F238E27FC236}">
                <a16:creationId xmlns:a16="http://schemas.microsoft.com/office/drawing/2014/main" id="{2B2170B3-B372-0F33-E48F-1B04EFB5FC9B}"/>
              </a:ext>
            </a:extLst>
          </p:cNvPr>
          <p:cNvSpPr>
            <a:spLocks noGrp="1"/>
          </p:cNvSpPr>
          <p:nvPr>
            <p:ph type="ctrTitle"/>
          </p:nvPr>
        </p:nvSpPr>
        <p:spPr>
          <a:xfrm>
            <a:off x="4929173" y="375821"/>
            <a:ext cx="6780945" cy="3187208"/>
          </a:xfrm>
        </p:spPr>
        <p:txBody>
          <a:bodyPr>
            <a:normAutofit/>
          </a:bodyPr>
          <a:lstStyle/>
          <a:p>
            <a:r>
              <a:rPr lang="en-US" sz="4400" b="1" dirty="0"/>
              <a:t>Webinar: </a:t>
            </a:r>
            <a:br>
              <a:rPr lang="en-US" sz="4400" b="1" dirty="0"/>
            </a:br>
            <a:r>
              <a:rPr lang="en-US" sz="4400" b="1" dirty="0"/>
              <a:t>New Laws for 2024 </a:t>
            </a:r>
            <a:br>
              <a:rPr lang="en-US" sz="4000" b="1" dirty="0"/>
            </a:br>
            <a:endParaRPr lang="en-US" sz="4500" dirty="0">
              <a:latin typeface="Montserrat SemiBold" panose="00000700000000000000" pitchFamily="2" charset="0"/>
            </a:endParaRPr>
          </a:p>
        </p:txBody>
      </p:sp>
      <p:sp>
        <p:nvSpPr>
          <p:cNvPr id="10" name="Rectangle 9">
            <a:extLst>
              <a:ext uri="{FF2B5EF4-FFF2-40B4-BE49-F238E27FC236}">
                <a16:creationId xmlns:a16="http://schemas.microsoft.com/office/drawing/2014/main" id="{0B6486D4-8EB3-4553-9464-4F8B35419999}"/>
              </a:ext>
            </a:extLst>
          </p:cNvPr>
          <p:cNvSpPr/>
          <p:nvPr/>
        </p:nvSpPr>
        <p:spPr>
          <a:xfrm>
            <a:off x="231140" y="243840"/>
            <a:ext cx="4452372" cy="63779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descr="Logo&#10;&#10;Description automatically generated">
            <a:extLst>
              <a:ext uri="{FF2B5EF4-FFF2-40B4-BE49-F238E27FC236}">
                <a16:creationId xmlns:a16="http://schemas.microsoft.com/office/drawing/2014/main" id="{3F43C603-799C-5619-82FF-D51C6AD99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19" y="1835395"/>
            <a:ext cx="3135414" cy="2586717"/>
          </a:xfrm>
          <a:prstGeom prst="rect">
            <a:avLst/>
          </a:prstGeom>
        </p:spPr>
      </p:pic>
      <p:sp>
        <p:nvSpPr>
          <p:cNvPr id="2" name="TextBox 1">
            <a:extLst>
              <a:ext uri="{FF2B5EF4-FFF2-40B4-BE49-F238E27FC236}">
                <a16:creationId xmlns:a16="http://schemas.microsoft.com/office/drawing/2014/main" id="{6F43AA6A-C561-C096-4AF8-125FEECC3651}"/>
              </a:ext>
            </a:extLst>
          </p:cNvPr>
          <p:cNvSpPr txBox="1"/>
          <p:nvPr/>
        </p:nvSpPr>
        <p:spPr>
          <a:xfrm>
            <a:off x="5637402" y="3640822"/>
            <a:ext cx="5838737" cy="1200329"/>
          </a:xfrm>
          <a:prstGeom prst="rect">
            <a:avLst/>
          </a:prstGeom>
          <a:noFill/>
        </p:spPr>
        <p:txBody>
          <a:bodyPr wrap="square" rtlCol="0">
            <a:spAutoFit/>
          </a:bodyPr>
          <a:lstStyle/>
          <a:p>
            <a:pPr algn="ctr"/>
            <a:r>
              <a:rPr lang="en-US" sz="2400" dirty="0">
                <a:latin typeface="Montserrat Medium" panose="00000600000000000000" pitchFamily="2" charset="0"/>
              </a:rPr>
              <a:t>Hosted by: CGA Educational Foundation</a:t>
            </a:r>
          </a:p>
          <a:p>
            <a:pPr algn="ctr"/>
            <a:r>
              <a:rPr lang="en-US" sz="2400" dirty="0">
                <a:latin typeface="Montserrat Medium" panose="00000600000000000000" pitchFamily="2" charset="0"/>
              </a:rPr>
              <a:t>December 6, 2023</a:t>
            </a:r>
          </a:p>
        </p:txBody>
      </p:sp>
    </p:spTree>
    <p:extLst>
      <p:ext uri="{BB962C8B-B14F-4D97-AF65-F5344CB8AC3E}">
        <p14:creationId xmlns:p14="http://schemas.microsoft.com/office/powerpoint/2010/main" val="19818194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75A7DC66-7C17-DD4D-8CBB-3B3F937B0E60}"/>
              </a:ext>
            </a:extLst>
          </p:cNvPr>
          <p:cNvSpPr>
            <a:spLocks noGrp="1" noChangeArrowheads="1"/>
          </p:cNvSpPr>
          <p:nvPr>
            <p:ph type="title"/>
          </p:nvPr>
        </p:nvSpPr>
        <p:spPr bwMode="auto">
          <a:xfrm>
            <a:off x="848412" y="838200"/>
            <a:ext cx="936238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t>AB 647 – Grocery Worker Retention – amendments</a:t>
            </a:r>
          </a:p>
        </p:txBody>
      </p:sp>
      <p:sp>
        <p:nvSpPr>
          <p:cNvPr id="6147" name="Content Placeholder 2">
            <a:extLst>
              <a:ext uri="{FF2B5EF4-FFF2-40B4-BE49-F238E27FC236}">
                <a16:creationId xmlns:a16="http://schemas.microsoft.com/office/drawing/2014/main" id="{540AB967-A1F1-33BC-AF27-9940CB01B946}"/>
              </a:ext>
            </a:extLst>
          </p:cNvPr>
          <p:cNvSpPr>
            <a:spLocks noGrp="1" noChangeArrowheads="1"/>
          </p:cNvSpPr>
          <p:nvPr>
            <p:ph idx="1"/>
          </p:nvPr>
        </p:nvSpPr>
        <p:spPr bwMode="auto">
          <a:xfrm>
            <a:off x="609600" y="2209800"/>
            <a:ext cx="10972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400" dirty="0">
                <a:solidFill>
                  <a:schemeClr val="tx1"/>
                </a:solidFill>
                <a:latin typeface="+mn-lt"/>
              </a:rPr>
              <a:t>Adds distribution centers owned and operated by a grocery establishment to the law.</a:t>
            </a:r>
          </a:p>
          <a:p>
            <a:r>
              <a:rPr lang="en-US" altLang="en-US" sz="2400" dirty="0">
                <a:solidFill>
                  <a:schemeClr val="tx1"/>
                </a:solidFill>
                <a:latin typeface="+mn-lt"/>
              </a:rPr>
              <a:t>Adds the requirement for the incumbent grocer to provide cell phone and email addresses of employees, if known, to the successor grocer and a collective bargaining representative.</a:t>
            </a:r>
          </a:p>
          <a:p>
            <a:r>
              <a:rPr lang="en-US" altLang="en-US" sz="2400" dirty="0">
                <a:solidFill>
                  <a:schemeClr val="tx1"/>
                </a:solidFill>
                <a:latin typeface="+mn-lt"/>
              </a:rPr>
              <a:t>Prohibits an employer from taking adverse action against an employee seeking to enforce rights under the Grocery Worker Retention law.</a:t>
            </a:r>
          </a:p>
          <a:p>
            <a:r>
              <a:rPr lang="en-US" altLang="en-US" sz="2400" dirty="0">
                <a:solidFill>
                  <a:schemeClr val="tx1"/>
                </a:solidFill>
                <a:latin typeface="+mn-lt"/>
              </a:rPr>
              <a:t>Provides the opportunity for an aggrieved employee or a representative of the employee to bring an action in superior court against the employer for violations of the Act.</a:t>
            </a:r>
          </a:p>
        </p:txBody>
      </p:sp>
    </p:spTree>
    <p:extLst>
      <p:ext uri="{BB962C8B-B14F-4D97-AF65-F5344CB8AC3E}">
        <p14:creationId xmlns:p14="http://schemas.microsoft.com/office/powerpoint/2010/main" val="2326386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FE6662-73D7-CC3F-AE73-4C0025EAC29E}"/>
              </a:ext>
            </a:extLst>
          </p:cNvPr>
          <p:cNvSpPr>
            <a:spLocks noGrp="1"/>
          </p:cNvSpPr>
          <p:nvPr>
            <p:ph idx="1"/>
          </p:nvPr>
        </p:nvSpPr>
        <p:spPr/>
        <p:txBody>
          <a:bodyPr>
            <a:normAutofit/>
          </a:bodyPr>
          <a:lstStyle/>
          <a:p>
            <a:r>
              <a:rPr lang="en-US" sz="2400" dirty="0">
                <a:solidFill>
                  <a:schemeClr val="tx1"/>
                </a:solidFill>
                <a:latin typeface="+mn-lt"/>
              </a:rPr>
              <a:t>An aggrieved employee may be awarded:</a:t>
            </a:r>
          </a:p>
          <a:p>
            <a:pPr lvl="1"/>
            <a:r>
              <a:rPr lang="en-US" sz="2400" dirty="0">
                <a:solidFill>
                  <a:schemeClr val="tx1"/>
                </a:solidFill>
                <a:latin typeface="+mn-lt"/>
              </a:rPr>
              <a:t>Hiring and reinstatement</a:t>
            </a:r>
          </a:p>
          <a:p>
            <a:pPr lvl="1"/>
            <a:r>
              <a:rPr lang="en-US" sz="2400" dirty="0">
                <a:solidFill>
                  <a:schemeClr val="tx1"/>
                </a:solidFill>
                <a:latin typeface="+mn-lt"/>
              </a:rPr>
              <a:t>Front pay or back pay for each day a violation occurred</a:t>
            </a:r>
          </a:p>
          <a:p>
            <a:pPr lvl="1"/>
            <a:r>
              <a:rPr lang="en-US" sz="2400" dirty="0">
                <a:solidFill>
                  <a:schemeClr val="tx1"/>
                </a:solidFill>
                <a:latin typeface="+mn-lt"/>
              </a:rPr>
              <a:t>Benefits</a:t>
            </a:r>
          </a:p>
          <a:p>
            <a:pPr lvl="1"/>
            <a:r>
              <a:rPr lang="en-US" sz="2400" dirty="0">
                <a:solidFill>
                  <a:schemeClr val="tx1"/>
                </a:solidFill>
                <a:latin typeface="+mn-lt"/>
              </a:rPr>
              <a:t>Punitive damages</a:t>
            </a:r>
          </a:p>
          <a:p>
            <a:pPr lvl="1"/>
            <a:r>
              <a:rPr lang="en-US" sz="2400" dirty="0">
                <a:solidFill>
                  <a:schemeClr val="tx1"/>
                </a:solidFill>
                <a:latin typeface="+mn-lt"/>
              </a:rPr>
              <a:t>Attorney fees </a:t>
            </a:r>
          </a:p>
          <a:p>
            <a:r>
              <a:rPr lang="en-US" sz="2400" dirty="0">
                <a:solidFill>
                  <a:schemeClr val="tx1"/>
                </a:solidFill>
                <a:latin typeface="+mn-lt"/>
              </a:rPr>
              <a:t>Employer is provided 33 days notice and given the opportunity to cure the alleged violation </a:t>
            </a:r>
          </a:p>
          <a:p>
            <a:r>
              <a:rPr lang="en-US" sz="2400" dirty="0">
                <a:solidFill>
                  <a:schemeClr val="tx1"/>
                </a:solidFill>
                <a:latin typeface="+mn-lt"/>
              </a:rPr>
              <a:t>Labor Commissioner may also take enforcement action </a:t>
            </a:r>
          </a:p>
        </p:txBody>
      </p:sp>
      <p:sp>
        <p:nvSpPr>
          <p:cNvPr id="5" name="Title 1">
            <a:extLst>
              <a:ext uri="{FF2B5EF4-FFF2-40B4-BE49-F238E27FC236}">
                <a16:creationId xmlns:a16="http://schemas.microsoft.com/office/drawing/2014/main" id="{162250FE-BC2B-9887-E8C8-E46B94B95FBA}"/>
              </a:ext>
            </a:extLst>
          </p:cNvPr>
          <p:cNvSpPr>
            <a:spLocks noGrp="1" noChangeArrowheads="1"/>
          </p:cNvSpPr>
          <p:nvPr>
            <p:ph type="title"/>
          </p:nvPr>
        </p:nvSpPr>
        <p:spPr bwMode="auto">
          <a:xfrm>
            <a:off x="848412" y="838200"/>
            <a:ext cx="936238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t>AB 647 – Grocery Worker Retention – amendments</a:t>
            </a:r>
          </a:p>
        </p:txBody>
      </p:sp>
    </p:spTree>
    <p:extLst>
      <p:ext uri="{BB962C8B-B14F-4D97-AF65-F5344CB8AC3E}">
        <p14:creationId xmlns:p14="http://schemas.microsoft.com/office/powerpoint/2010/main" val="1552222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89A9B4-FDE7-A131-84B3-5790BBEEFAFD}"/>
              </a:ext>
            </a:extLst>
          </p:cNvPr>
          <p:cNvSpPr>
            <a:spLocks noGrp="1"/>
          </p:cNvSpPr>
          <p:nvPr>
            <p:ph idx="1"/>
          </p:nvPr>
        </p:nvSpPr>
        <p:spPr/>
        <p:txBody>
          <a:bodyPr>
            <a:normAutofit/>
          </a:bodyPr>
          <a:lstStyle/>
          <a:p>
            <a:r>
              <a:rPr lang="en-US" sz="2400" dirty="0">
                <a:solidFill>
                  <a:schemeClr val="tx1"/>
                </a:solidFill>
                <a:latin typeface="+mn-lt"/>
              </a:rPr>
              <a:t>Grocery worker retention act does not apply to an incumbent and successor employer, if the sum of the following is less than 300:</a:t>
            </a:r>
          </a:p>
          <a:p>
            <a:pPr lvl="1"/>
            <a:r>
              <a:rPr lang="en-US" sz="2400" dirty="0">
                <a:solidFill>
                  <a:schemeClr val="tx1"/>
                </a:solidFill>
                <a:latin typeface="+mn-lt"/>
              </a:rPr>
              <a:t>Number of workers employed by the incumbent employer, immediately prior to the change of control; and </a:t>
            </a:r>
          </a:p>
          <a:p>
            <a:pPr lvl="1"/>
            <a:r>
              <a:rPr lang="en-US" sz="2400" dirty="0">
                <a:solidFill>
                  <a:schemeClr val="tx1"/>
                </a:solidFill>
                <a:latin typeface="+mn-lt"/>
              </a:rPr>
              <a:t>Number of workers employed by the successor employer, immediately prior to the change of control. </a:t>
            </a:r>
          </a:p>
        </p:txBody>
      </p:sp>
      <p:sp>
        <p:nvSpPr>
          <p:cNvPr id="4" name="Title 1">
            <a:extLst>
              <a:ext uri="{FF2B5EF4-FFF2-40B4-BE49-F238E27FC236}">
                <a16:creationId xmlns:a16="http://schemas.microsoft.com/office/drawing/2014/main" id="{C4091D62-4DE5-B530-B9BB-104615C8C418}"/>
              </a:ext>
            </a:extLst>
          </p:cNvPr>
          <p:cNvSpPr>
            <a:spLocks noGrp="1" noChangeArrowheads="1"/>
          </p:cNvSpPr>
          <p:nvPr>
            <p:ph type="title"/>
          </p:nvPr>
        </p:nvSpPr>
        <p:spPr bwMode="auto">
          <a:xfrm>
            <a:off x="848412" y="838200"/>
            <a:ext cx="936238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t>AB 647 – Grocery Worker Retention – amendments</a:t>
            </a:r>
          </a:p>
        </p:txBody>
      </p:sp>
    </p:spTree>
    <p:extLst>
      <p:ext uri="{BB962C8B-B14F-4D97-AF65-F5344CB8AC3E}">
        <p14:creationId xmlns:p14="http://schemas.microsoft.com/office/powerpoint/2010/main" val="342073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54D5-C031-4547-196C-D0843D8E1692}"/>
              </a:ext>
            </a:extLst>
          </p:cNvPr>
          <p:cNvSpPr>
            <a:spLocks noGrp="1"/>
          </p:cNvSpPr>
          <p:nvPr>
            <p:ph type="title"/>
          </p:nvPr>
        </p:nvSpPr>
        <p:spPr>
          <a:xfrm>
            <a:off x="609600" y="748399"/>
            <a:ext cx="10972800" cy="1143000"/>
          </a:xfrm>
        </p:spPr>
        <p:txBody>
          <a:bodyPr>
            <a:normAutofit/>
          </a:bodyPr>
          <a:lstStyle/>
          <a:p>
            <a:r>
              <a:rPr lang="en-US" sz="3600" dirty="0"/>
              <a:t>SB 553 – Workplace Violence</a:t>
            </a:r>
          </a:p>
        </p:txBody>
      </p:sp>
      <p:sp>
        <p:nvSpPr>
          <p:cNvPr id="3" name="Content Placeholder 2">
            <a:extLst>
              <a:ext uri="{FF2B5EF4-FFF2-40B4-BE49-F238E27FC236}">
                <a16:creationId xmlns:a16="http://schemas.microsoft.com/office/drawing/2014/main" id="{CDC5D470-D54B-0C0B-AFFB-3A7B5B95F6E6}"/>
              </a:ext>
            </a:extLst>
          </p:cNvPr>
          <p:cNvSpPr>
            <a:spLocks noGrp="1"/>
          </p:cNvSpPr>
          <p:nvPr>
            <p:ph idx="1"/>
          </p:nvPr>
        </p:nvSpPr>
        <p:spPr/>
        <p:txBody>
          <a:bodyPr>
            <a:normAutofit/>
          </a:bodyPr>
          <a:lstStyle/>
          <a:p>
            <a:r>
              <a:rPr lang="en-US" sz="2400" dirty="0">
                <a:solidFill>
                  <a:schemeClr val="tx1"/>
                </a:solidFill>
                <a:latin typeface="+mn-lt"/>
              </a:rPr>
              <a:t>On July 1, 2024, an employer is required to establish, implement and maintain an effective workplace violence prevention plan (WVPP).  </a:t>
            </a:r>
          </a:p>
          <a:p>
            <a:r>
              <a:rPr lang="en-US" sz="2400" dirty="0">
                <a:solidFill>
                  <a:schemeClr val="tx1"/>
                </a:solidFill>
                <a:latin typeface="+mn-lt"/>
              </a:rPr>
              <a:t>An employer is required to record information in a violent incident log for every workplace violence incident and maintain records of workplace violence hazard identification, evaluation, correction and training. </a:t>
            </a:r>
          </a:p>
          <a:p>
            <a:r>
              <a:rPr lang="en-US" sz="2400" dirty="0">
                <a:solidFill>
                  <a:schemeClr val="tx1"/>
                </a:solidFill>
                <a:latin typeface="+mn-lt"/>
              </a:rPr>
              <a:t>Employers are required to train employees on the WVPP and provide additional training when a new or previously unrecognized workplace violence hazard is identified.</a:t>
            </a:r>
          </a:p>
        </p:txBody>
      </p:sp>
    </p:spTree>
    <p:extLst>
      <p:ext uri="{BB962C8B-B14F-4D97-AF65-F5344CB8AC3E}">
        <p14:creationId xmlns:p14="http://schemas.microsoft.com/office/powerpoint/2010/main" val="388850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069702-CC2D-1581-DF0C-C798CAA78A4C}"/>
              </a:ext>
            </a:extLst>
          </p:cNvPr>
          <p:cNvSpPr>
            <a:spLocks noGrp="1"/>
          </p:cNvSpPr>
          <p:nvPr>
            <p:ph idx="1"/>
          </p:nvPr>
        </p:nvSpPr>
        <p:spPr>
          <a:xfrm>
            <a:off x="609600" y="1960931"/>
            <a:ext cx="10972800" cy="2694960"/>
          </a:xfrm>
        </p:spPr>
        <p:txBody>
          <a:bodyPr>
            <a:normAutofit/>
          </a:bodyPr>
          <a:lstStyle/>
          <a:p>
            <a:r>
              <a:rPr lang="en-US" sz="2400" dirty="0">
                <a:solidFill>
                  <a:schemeClr val="tx1"/>
                </a:solidFill>
                <a:latin typeface="+mj-lt"/>
              </a:rPr>
              <a:t>“Credible threat of violence” is a knowing and willful statement or course of conduct that would place a reasonable person in fear for their safety, or the safety of their immediate family, and that serves no legitimate purpose. </a:t>
            </a:r>
          </a:p>
          <a:p>
            <a:r>
              <a:rPr lang="en-US" sz="2400" dirty="0">
                <a:solidFill>
                  <a:schemeClr val="tx1"/>
                </a:solidFill>
                <a:latin typeface="+mj-lt"/>
              </a:rPr>
              <a:t>On 1/1/25, a collective bargaining representative of an employee may seek a temporary restraining order after hearing of workplace violence in the workplace. </a:t>
            </a:r>
          </a:p>
        </p:txBody>
      </p:sp>
      <p:sp>
        <p:nvSpPr>
          <p:cNvPr id="4" name="Title 1">
            <a:extLst>
              <a:ext uri="{FF2B5EF4-FFF2-40B4-BE49-F238E27FC236}">
                <a16:creationId xmlns:a16="http://schemas.microsoft.com/office/drawing/2014/main" id="{BFD0E507-8E9F-0C13-DFBC-25AE669E9369}"/>
              </a:ext>
            </a:extLst>
          </p:cNvPr>
          <p:cNvSpPr txBox="1">
            <a:spLocks/>
          </p:cNvSpPr>
          <p:nvPr/>
        </p:nvSpPr>
        <p:spPr>
          <a:xfrm>
            <a:off x="609600" y="748399"/>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ontserrat SemiBold" panose="00000700000000000000" pitchFamily="2" charset="0"/>
                <a:ea typeface="+mj-ea"/>
                <a:cs typeface="+mj-cs"/>
              </a:defRPr>
            </a:lvl1pPr>
          </a:lstStyle>
          <a:p>
            <a:r>
              <a:rPr lang="en-US" sz="3600"/>
              <a:t>SB 553 – Workplace Violence</a:t>
            </a:r>
            <a:endParaRPr lang="en-US" sz="3600" dirty="0"/>
          </a:p>
        </p:txBody>
      </p:sp>
    </p:spTree>
    <p:extLst>
      <p:ext uri="{BB962C8B-B14F-4D97-AF65-F5344CB8AC3E}">
        <p14:creationId xmlns:p14="http://schemas.microsoft.com/office/powerpoint/2010/main" val="2823289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FBF5F-CBC9-8358-A867-ABA87966B94F}"/>
              </a:ext>
            </a:extLst>
          </p:cNvPr>
          <p:cNvSpPr>
            <a:spLocks noGrp="1"/>
          </p:cNvSpPr>
          <p:nvPr>
            <p:ph idx="1"/>
          </p:nvPr>
        </p:nvSpPr>
        <p:spPr/>
        <p:txBody>
          <a:bodyPr>
            <a:normAutofit/>
          </a:bodyPr>
          <a:lstStyle/>
          <a:p>
            <a:pPr marL="0" indent="0">
              <a:buNone/>
            </a:pPr>
            <a:r>
              <a:rPr lang="en-US" sz="2400" dirty="0">
                <a:solidFill>
                  <a:schemeClr val="tx1"/>
                </a:solidFill>
                <a:latin typeface="+mn-lt"/>
              </a:rPr>
              <a:t>CGA Member Discount </a:t>
            </a:r>
          </a:p>
          <a:p>
            <a:pPr marL="0" indent="0">
              <a:buNone/>
            </a:pPr>
            <a:r>
              <a:rPr lang="en-US" sz="2400" dirty="0">
                <a:solidFill>
                  <a:schemeClr val="tx1"/>
                </a:solidFill>
                <a:latin typeface="+mn-lt"/>
              </a:rPr>
              <a:t>Chamber’s webinar </a:t>
            </a:r>
            <a:r>
              <a:rPr lang="en-US" sz="2400" i="1" dirty="0">
                <a:solidFill>
                  <a:schemeClr val="tx1"/>
                </a:solidFill>
                <a:latin typeface="+mn-lt"/>
              </a:rPr>
              <a:t>California’s New Workplace Violence Standards</a:t>
            </a:r>
          </a:p>
          <a:p>
            <a:pPr marL="0" indent="0">
              <a:buNone/>
            </a:pPr>
            <a:r>
              <a:rPr lang="en-US" sz="2400" i="1" dirty="0">
                <a:solidFill>
                  <a:schemeClr val="tx1"/>
                </a:solidFill>
                <a:latin typeface="+mn-lt"/>
              </a:rPr>
              <a:t>	</a:t>
            </a:r>
            <a:r>
              <a:rPr lang="en-US" sz="2400" dirty="0">
                <a:solidFill>
                  <a:schemeClr val="tx1"/>
                </a:solidFill>
                <a:latin typeface="+mn-lt"/>
              </a:rPr>
              <a:t>15% Off  </a:t>
            </a:r>
            <a:br>
              <a:rPr lang="en-US" sz="2400" dirty="0">
                <a:solidFill>
                  <a:schemeClr val="tx1"/>
                </a:solidFill>
                <a:latin typeface="+mn-lt"/>
              </a:rPr>
            </a:br>
            <a:r>
              <a:rPr lang="en-US" sz="2400" dirty="0">
                <a:solidFill>
                  <a:schemeClr val="tx1"/>
                </a:solidFill>
                <a:latin typeface="+mn-lt"/>
              </a:rPr>
              <a:t>	Discount valid through 2/29/2024</a:t>
            </a:r>
          </a:p>
        </p:txBody>
      </p:sp>
      <p:sp>
        <p:nvSpPr>
          <p:cNvPr id="4" name="Title 1">
            <a:extLst>
              <a:ext uri="{FF2B5EF4-FFF2-40B4-BE49-F238E27FC236}">
                <a16:creationId xmlns:a16="http://schemas.microsoft.com/office/drawing/2014/main" id="{80E3D3AF-2DC0-D522-2F77-E3B166D2FCD1}"/>
              </a:ext>
            </a:extLst>
          </p:cNvPr>
          <p:cNvSpPr>
            <a:spLocks noGrp="1"/>
          </p:cNvSpPr>
          <p:nvPr>
            <p:ph type="title"/>
          </p:nvPr>
        </p:nvSpPr>
        <p:spPr>
          <a:xfrm>
            <a:off x="609600" y="748399"/>
            <a:ext cx="10972800" cy="1143000"/>
          </a:xfrm>
        </p:spPr>
        <p:txBody>
          <a:bodyPr>
            <a:normAutofit/>
          </a:bodyPr>
          <a:lstStyle/>
          <a:p>
            <a:r>
              <a:rPr lang="en-US" sz="3600" dirty="0"/>
              <a:t>SB 553 – Workplace Violence</a:t>
            </a:r>
          </a:p>
        </p:txBody>
      </p:sp>
      <p:pic>
        <p:nvPicPr>
          <p:cNvPr id="6" name="Picture 5" descr="A qr code with a white background&#10;&#10;Description automatically generated">
            <a:extLst>
              <a:ext uri="{FF2B5EF4-FFF2-40B4-BE49-F238E27FC236}">
                <a16:creationId xmlns:a16="http://schemas.microsoft.com/office/drawing/2014/main" id="{2E3940D9-26A7-E2D0-D4C3-6996F9442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557" y="3202496"/>
            <a:ext cx="2741103" cy="2741103"/>
          </a:xfrm>
          <a:prstGeom prst="rect">
            <a:avLst/>
          </a:prstGeom>
        </p:spPr>
      </p:pic>
    </p:spTree>
    <p:extLst>
      <p:ext uri="{BB962C8B-B14F-4D97-AF65-F5344CB8AC3E}">
        <p14:creationId xmlns:p14="http://schemas.microsoft.com/office/powerpoint/2010/main" val="307382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4575BA4-3A0D-0A15-028A-8EFF762655E8}"/>
              </a:ext>
            </a:extLst>
          </p:cNvPr>
          <p:cNvSpPr>
            <a:spLocks noGrp="1" noChangeArrowheads="1"/>
          </p:cNvSpPr>
          <p:nvPr>
            <p:ph type="title"/>
          </p:nvPr>
        </p:nvSpPr>
        <p:spPr bwMode="auto">
          <a:xfrm>
            <a:off x="632012" y="731834"/>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r>
              <a:rPr lang="en-US" altLang="en-US" sz="3600" dirty="0">
                <a:latin typeface="Montserrat Medium" panose="00000600000000000000" pitchFamily="2" charset="0"/>
              </a:rPr>
              <a:t>SB 616 – Paid Sick Leave</a:t>
            </a:r>
          </a:p>
        </p:txBody>
      </p:sp>
      <p:sp>
        <p:nvSpPr>
          <p:cNvPr id="11267" name="Content Placeholder 2">
            <a:extLst>
              <a:ext uri="{FF2B5EF4-FFF2-40B4-BE49-F238E27FC236}">
                <a16:creationId xmlns:a16="http://schemas.microsoft.com/office/drawing/2014/main" id="{4C058971-662A-BADD-12A2-2ACE39DFE53E}"/>
              </a:ext>
            </a:extLst>
          </p:cNvPr>
          <p:cNvSpPr>
            <a:spLocks noGrp="1" noChangeArrowheads="1"/>
          </p:cNvSpPr>
          <p:nvPr>
            <p:ph sz="half" idx="1"/>
          </p:nvPr>
        </p:nvSpPr>
        <p:spPr bwMode="auto">
          <a:xfrm>
            <a:off x="962869" y="2362270"/>
            <a:ext cx="5384800" cy="15708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pPr marL="0" indent="0">
              <a:buNone/>
            </a:pPr>
            <a:r>
              <a:rPr lang="en-US" altLang="en-US" sz="2400" i="1" dirty="0">
                <a:solidFill>
                  <a:schemeClr val="tx1"/>
                </a:solidFill>
              </a:rPr>
              <a:t>5 days or 40 hours</a:t>
            </a:r>
          </a:p>
        </p:txBody>
      </p:sp>
      <p:pic>
        <p:nvPicPr>
          <p:cNvPr id="2" name="Picture 1">
            <a:extLst>
              <a:ext uri="{FF2B5EF4-FFF2-40B4-BE49-F238E27FC236}">
                <a16:creationId xmlns:a16="http://schemas.microsoft.com/office/drawing/2014/main" id="{79D02D89-8783-E73B-EF0B-BE4FE827CEA5}"/>
              </a:ext>
            </a:extLst>
          </p:cNvPr>
          <p:cNvPicPr>
            <a:picLocks noChangeAspect="1"/>
          </p:cNvPicPr>
          <p:nvPr/>
        </p:nvPicPr>
        <p:blipFill>
          <a:blip r:embed="rId2"/>
          <a:stretch>
            <a:fillRect/>
          </a:stretch>
        </p:blipFill>
        <p:spPr>
          <a:xfrm>
            <a:off x="5476147" y="2135768"/>
            <a:ext cx="5384800" cy="2934716"/>
          </a:xfrm>
          <a:prstGeom prst="rect">
            <a:avLst/>
          </a:prstGeom>
          <a:noFill/>
        </p:spPr>
      </p:pic>
    </p:spTree>
    <p:extLst>
      <p:ext uri="{BB962C8B-B14F-4D97-AF65-F5344CB8AC3E}">
        <p14:creationId xmlns:p14="http://schemas.microsoft.com/office/powerpoint/2010/main" val="1916929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38AD30D-D8CF-FA12-D2FF-C312DA2CEA89}"/>
              </a:ext>
            </a:extLst>
          </p:cNvPr>
          <p:cNvSpPr>
            <a:spLocks noGrp="1" noChangeArrowheads="1"/>
          </p:cNvSpPr>
          <p:nvPr>
            <p:ph type="title"/>
          </p:nvPr>
        </p:nvSpPr>
        <p:spPr bwMode="auto">
          <a:xfrm>
            <a:off x="607088" y="54512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latin typeface="Montserrat Medium" panose="00000600000000000000" pitchFamily="2" charset="0"/>
              </a:rPr>
              <a:t>SB 848 - Leave for Reproductive Loss</a:t>
            </a:r>
          </a:p>
        </p:txBody>
      </p:sp>
      <p:sp>
        <p:nvSpPr>
          <p:cNvPr id="13315" name="Content Placeholder 2">
            <a:extLst>
              <a:ext uri="{FF2B5EF4-FFF2-40B4-BE49-F238E27FC236}">
                <a16:creationId xmlns:a16="http://schemas.microsoft.com/office/drawing/2014/main" id="{80ED4420-E495-7A16-2700-0F1E082B14AE}"/>
              </a:ext>
            </a:extLst>
          </p:cNvPr>
          <p:cNvSpPr>
            <a:spLocks noGrp="1" noChangeArrowheads="1"/>
          </p:cNvSpPr>
          <p:nvPr>
            <p:ph idx="1"/>
          </p:nvPr>
        </p:nvSpPr>
        <p:spPr bwMode="auto">
          <a:xfrm>
            <a:off x="483159" y="1885741"/>
            <a:ext cx="10972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400" dirty="0">
                <a:solidFill>
                  <a:schemeClr val="tx1"/>
                </a:solidFill>
                <a:latin typeface="+mn-lt"/>
              </a:rPr>
              <a:t>It is an unlawful employment practice to refuse to grant a request by an eligible employee to take up to 5 days of reproductive loss following a reproductive loss event.  </a:t>
            </a:r>
          </a:p>
          <a:p>
            <a:r>
              <a:rPr lang="en-US" altLang="en-US" sz="2400" dirty="0">
                <a:solidFill>
                  <a:schemeClr val="tx1"/>
                </a:solidFill>
                <a:latin typeface="+mn-lt"/>
              </a:rPr>
              <a:t>Leave may be taken within 3 months of the event.</a:t>
            </a:r>
          </a:p>
          <a:p>
            <a:r>
              <a:rPr lang="en-US" altLang="en-US" sz="2400" dirty="0">
                <a:solidFill>
                  <a:schemeClr val="tx1"/>
                </a:solidFill>
                <a:latin typeface="+mn-lt"/>
              </a:rPr>
              <a:t>If the employee experiences more than one event with a 12-month period, the employer is not obligated to grant a total amount of loss leave in excess of 20 days.</a:t>
            </a:r>
          </a:p>
          <a:p>
            <a:r>
              <a:rPr lang="en-US" altLang="en-US" sz="2400" dirty="0">
                <a:solidFill>
                  <a:schemeClr val="tx1"/>
                </a:solidFill>
                <a:latin typeface="+mn-lt"/>
              </a:rPr>
              <a:t>Days taken may be nonconsecutive. </a:t>
            </a:r>
          </a:p>
          <a:p>
            <a:r>
              <a:rPr lang="en-US" altLang="en-US" sz="2400" dirty="0">
                <a:solidFill>
                  <a:schemeClr val="tx1"/>
                </a:solidFill>
                <a:latin typeface="+mn-lt"/>
              </a:rPr>
              <a:t>Leave may be unpaid.  Employee can choose to use vacation, personal leave, sick leave, or other time off.  </a:t>
            </a:r>
          </a:p>
          <a:p>
            <a:pPr marL="0" indent="0">
              <a:buNone/>
            </a:pPr>
            <a:endParaRPr lang="en-US" altLang="en-US" sz="2800" dirty="0">
              <a:solidFill>
                <a:schemeClr val="tx1"/>
              </a:solidFill>
              <a:latin typeface="+mn-lt"/>
            </a:endParaRPr>
          </a:p>
        </p:txBody>
      </p:sp>
    </p:spTree>
    <p:extLst>
      <p:ext uri="{BB962C8B-B14F-4D97-AF65-F5344CB8AC3E}">
        <p14:creationId xmlns:p14="http://schemas.microsoft.com/office/powerpoint/2010/main" val="1450408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a:extLst>
              <a:ext uri="{FF2B5EF4-FFF2-40B4-BE49-F238E27FC236}">
                <a16:creationId xmlns:a16="http://schemas.microsoft.com/office/drawing/2014/main" id="{1B2191E8-44CA-5D7F-30B5-75612B4ADB39}"/>
              </a:ext>
            </a:extLst>
          </p:cNvPr>
          <p:cNvSpPr>
            <a:spLocks noGrp="1" noChangeArrowheads="1"/>
          </p:cNvSpPr>
          <p:nvPr>
            <p:ph idx="1"/>
          </p:nvPr>
        </p:nvSpPr>
        <p:spPr bwMode="auto">
          <a:xfrm>
            <a:off x="533400" y="2133601"/>
            <a:ext cx="10972800" cy="3809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solidFill>
                  <a:schemeClr val="tx1"/>
                </a:solidFill>
                <a:latin typeface="+mn-lt"/>
              </a:rPr>
              <a:t>Employee means a person employed for at least 30 days prior to the commencement of the event.</a:t>
            </a:r>
          </a:p>
          <a:p>
            <a:r>
              <a:rPr lang="en-US" altLang="en-US" sz="2400" dirty="0">
                <a:solidFill>
                  <a:schemeClr val="tx1"/>
                </a:solidFill>
                <a:latin typeface="+mn-lt"/>
              </a:rPr>
              <a:t>Reproductive loss event means the day or, for a multi-day event, the final day of a failed adoption, failed surrogacy, miscarriage, stillbirth or an unsuccessful assisted reproduction.  </a:t>
            </a:r>
          </a:p>
          <a:p>
            <a:endParaRPr lang="en-US" altLang="en-US" dirty="0"/>
          </a:p>
        </p:txBody>
      </p:sp>
      <p:sp>
        <p:nvSpPr>
          <p:cNvPr id="3" name="Title 1">
            <a:extLst>
              <a:ext uri="{FF2B5EF4-FFF2-40B4-BE49-F238E27FC236}">
                <a16:creationId xmlns:a16="http://schemas.microsoft.com/office/drawing/2014/main" id="{9B5DBFA0-F144-997A-DDD5-F6C040FBF487}"/>
              </a:ext>
            </a:extLst>
          </p:cNvPr>
          <p:cNvSpPr>
            <a:spLocks noGrp="1" noChangeArrowheads="1"/>
          </p:cNvSpPr>
          <p:nvPr>
            <p:ph type="title"/>
          </p:nvPr>
        </p:nvSpPr>
        <p:spPr bwMode="auto">
          <a:xfrm>
            <a:off x="607088" y="54512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latin typeface="Montserrat Medium" panose="00000600000000000000" pitchFamily="2" charset="0"/>
              </a:rPr>
              <a:t>SB 848 - Leave for Reproductive Loss</a:t>
            </a:r>
          </a:p>
        </p:txBody>
      </p:sp>
    </p:spTree>
    <p:extLst>
      <p:ext uri="{BB962C8B-B14F-4D97-AF65-F5344CB8AC3E}">
        <p14:creationId xmlns:p14="http://schemas.microsoft.com/office/powerpoint/2010/main" val="1766967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A97D-F762-4E6B-FA75-78D22F10E140}"/>
              </a:ext>
            </a:extLst>
          </p:cNvPr>
          <p:cNvSpPr>
            <a:spLocks noGrp="1"/>
          </p:cNvSpPr>
          <p:nvPr>
            <p:ph type="title"/>
          </p:nvPr>
        </p:nvSpPr>
        <p:spPr>
          <a:xfrm>
            <a:off x="612913" y="731834"/>
            <a:ext cx="10972800" cy="1143000"/>
          </a:xfrm>
        </p:spPr>
        <p:txBody>
          <a:bodyPr>
            <a:normAutofit/>
          </a:bodyPr>
          <a:lstStyle/>
          <a:p>
            <a:r>
              <a:rPr lang="en-US" sz="3600" dirty="0">
                <a:latin typeface="Montserrat Medium" panose="00000600000000000000" pitchFamily="2" charset="0"/>
              </a:rPr>
              <a:t>Cannabis Use</a:t>
            </a:r>
          </a:p>
        </p:txBody>
      </p:sp>
      <p:sp>
        <p:nvSpPr>
          <p:cNvPr id="3" name="Content Placeholder 2">
            <a:extLst>
              <a:ext uri="{FF2B5EF4-FFF2-40B4-BE49-F238E27FC236}">
                <a16:creationId xmlns:a16="http://schemas.microsoft.com/office/drawing/2014/main" id="{D5E164A0-64C0-C12F-CA7C-2E3D33B420B3}"/>
              </a:ext>
            </a:extLst>
          </p:cNvPr>
          <p:cNvSpPr>
            <a:spLocks noGrp="1"/>
          </p:cNvSpPr>
          <p:nvPr>
            <p:ph idx="1"/>
          </p:nvPr>
        </p:nvSpPr>
        <p:spPr>
          <a:xfrm>
            <a:off x="841550" y="1874834"/>
            <a:ext cx="9198864" cy="4038600"/>
          </a:xfrm>
        </p:spPr>
        <p:txBody>
          <a:bodyPr>
            <a:normAutofit/>
          </a:bodyPr>
          <a:lstStyle/>
          <a:p>
            <a:r>
              <a:rPr lang="en-US" sz="2400" b="0" i="0" dirty="0">
                <a:solidFill>
                  <a:schemeClr val="tx1"/>
                </a:solidFill>
                <a:effectLst/>
                <a:latin typeface="+mn-lt"/>
              </a:rPr>
              <a:t>On and after 1/1/2024, it is unlawful for an employer to discriminate against a person in hiring, termination, or any term or condition of employment, if the discrimination is based upon the person’s use of cannabis off th</a:t>
            </a:r>
            <a:r>
              <a:rPr lang="en-US" sz="2400" dirty="0">
                <a:solidFill>
                  <a:schemeClr val="tx1"/>
                </a:solidFill>
                <a:latin typeface="+mn-lt"/>
              </a:rPr>
              <a:t>e job and away from the workplace.  </a:t>
            </a:r>
          </a:p>
          <a:p>
            <a:r>
              <a:rPr lang="en-US" sz="2400" dirty="0">
                <a:solidFill>
                  <a:schemeClr val="tx1"/>
                </a:solidFill>
                <a:latin typeface="+mn-lt"/>
              </a:rPr>
              <a:t>Does not prohibit an employer from discriminating in hiring based on scientifically valid preemployment drug screening conducted through methods that do not screen for </a:t>
            </a:r>
            <a:r>
              <a:rPr lang="en-US" sz="2400" dirty="0" err="1">
                <a:solidFill>
                  <a:schemeClr val="tx1"/>
                </a:solidFill>
                <a:latin typeface="+mn-lt"/>
              </a:rPr>
              <a:t>nonpsychoactive</a:t>
            </a:r>
            <a:r>
              <a:rPr lang="en-US" sz="2400" dirty="0">
                <a:solidFill>
                  <a:schemeClr val="tx1"/>
                </a:solidFill>
                <a:latin typeface="+mn-lt"/>
              </a:rPr>
              <a:t> cannabis metabolites.</a:t>
            </a:r>
          </a:p>
          <a:p>
            <a:r>
              <a:rPr lang="en-US" sz="2400" dirty="0">
                <a:solidFill>
                  <a:schemeClr val="tx1"/>
                </a:solidFill>
                <a:latin typeface="+mn-lt"/>
              </a:rPr>
              <a:t>This bill does not permit an employee to possess, use, or be impaired by cannabis on the job.  </a:t>
            </a:r>
          </a:p>
        </p:txBody>
      </p:sp>
    </p:spTree>
    <p:extLst>
      <p:ext uri="{BB962C8B-B14F-4D97-AF65-F5344CB8AC3E}">
        <p14:creationId xmlns:p14="http://schemas.microsoft.com/office/powerpoint/2010/main" val="33655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3387" y="1154117"/>
            <a:ext cx="7136090" cy="838199"/>
          </a:xfrm>
        </p:spPr>
        <p:txBody>
          <a:bodyPr>
            <a:noAutofit/>
          </a:bodyPr>
          <a:lstStyle/>
          <a:p>
            <a:pPr marL="0" indent="0">
              <a:buNone/>
            </a:pPr>
            <a:r>
              <a:rPr lang="en-US" sz="3600" dirty="0"/>
              <a:t>CAN’T HEAR THE PROGRAM?</a:t>
            </a:r>
          </a:p>
        </p:txBody>
      </p:sp>
      <p:sp>
        <p:nvSpPr>
          <p:cNvPr id="4" name="TextBox 3">
            <a:extLst>
              <a:ext uri="{FF2B5EF4-FFF2-40B4-BE49-F238E27FC236}">
                <a16:creationId xmlns:a16="http://schemas.microsoft.com/office/drawing/2014/main" id="{AEF7D2C3-AA3D-2BF4-04B3-00216EFE7FB9}"/>
              </a:ext>
            </a:extLst>
          </p:cNvPr>
          <p:cNvSpPr txBox="1"/>
          <p:nvPr/>
        </p:nvSpPr>
        <p:spPr>
          <a:xfrm>
            <a:off x="1594640" y="2164635"/>
            <a:ext cx="3486407" cy="1200329"/>
          </a:xfrm>
          <a:prstGeom prst="rect">
            <a:avLst/>
          </a:prstGeom>
          <a:noFill/>
        </p:spPr>
        <p:txBody>
          <a:bodyPr wrap="square" rtlCol="0">
            <a:spAutoFit/>
          </a:bodyPr>
          <a:lstStyle/>
          <a:p>
            <a:r>
              <a:rPr lang="en-US" sz="2400" dirty="0"/>
              <a:t>Click the three dots at the bottom of the screen, and select Switch Audio.</a:t>
            </a:r>
          </a:p>
        </p:txBody>
      </p:sp>
      <p:pic>
        <p:nvPicPr>
          <p:cNvPr id="6" name="Picture 5">
            <a:extLst>
              <a:ext uri="{FF2B5EF4-FFF2-40B4-BE49-F238E27FC236}">
                <a16:creationId xmlns:a16="http://schemas.microsoft.com/office/drawing/2014/main" id="{8CD19114-EB17-5D16-2F2C-D0F95F615900}"/>
              </a:ext>
            </a:extLst>
          </p:cNvPr>
          <p:cNvPicPr>
            <a:picLocks noChangeAspect="1"/>
          </p:cNvPicPr>
          <p:nvPr/>
        </p:nvPicPr>
        <p:blipFill>
          <a:blip r:embed="rId2"/>
          <a:stretch>
            <a:fillRect/>
          </a:stretch>
        </p:blipFill>
        <p:spPr>
          <a:xfrm>
            <a:off x="2123405" y="3537283"/>
            <a:ext cx="2428875" cy="2333625"/>
          </a:xfrm>
          <a:prstGeom prst="rect">
            <a:avLst/>
          </a:prstGeom>
        </p:spPr>
      </p:pic>
      <p:sp>
        <p:nvSpPr>
          <p:cNvPr id="9" name="TextBox 8">
            <a:extLst>
              <a:ext uri="{FF2B5EF4-FFF2-40B4-BE49-F238E27FC236}">
                <a16:creationId xmlns:a16="http://schemas.microsoft.com/office/drawing/2014/main" id="{3EBDBB12-E16C-6DC1-48DF-3B5DC727B8FA}"/>
              </a:ext>
            </a:extLst>
          </p:cNvPr>
          <p:cNvSpPr txBox="1"/>
          <p:nvPr/>
        </p:nvSpPr>
        <p:spPr>
          <a:xfrm>
            <a:off x="6083449" y="2164634"/>
            <a:ext cx="3233928" cy="1200329"/>
          </a:xfrm>
          <a:prstGeom prst="rect">
            <a:avLst/>
          </a:prstGeom>
          <a:noFill/>
        </p:spPr>
        <p:txBody>
          <a:bodyPr wrap="square" rtlCol="0">
            <a:spAutoFit/>
          </a:bodyPr>
          <a:lstStyle/>
          <a:p>
            <a:r>
              <a:rPr lang="en-US" sz="2400" dirty="0"/>
              <a:t>Select your preferred method of connection for the webinar. </a:t>
            </a:r>
          </a:p>
        </p:txBody>
      </p:sp>
      <p:pic>
        <p:nvPicPr>
          <p:cNvPr id="10" name="Picture 9">
            <a:extLst>
              <a:ext uri="{FF2B5EF4-FFF2-40B4-BE49-F238E27FC236}">
                <a16:creationId xmlns:a16="http://schemas.microsoft.com/office/drawing/2014/main" id="{6878D2A8-5987-1C13-A7D2-23A36272AA11}"/>
              </a:ext>
            </a:extLst>
          </p:cNvPr>
          <p:cNvPicPr>
            <a:picLocks noChangeAspect="1"/>
          </p:cNvPicPr>
          <p:nvPr/>
        </p:nvPicPr>
        <p:blipFill>
          <a:blip r:embed="rId3"/>
          <a:stretch>
            <a:fillRect/>
          </a:stretch>
        </p:blipFill>
        <p:spPr>
          <a:xfrm>
            <a:off x="6377850" y="3493038"/>
            <a:ext cx="2523743" cy="2347311"/>
          </a:xfrm>
          <a:prstGeom prst="rect">
            <a:avLst/>
          </a:prstGeom>
        </p:spPr>
      </p:pic>
    </p:spTree>
    <p:extLst>
      <p:ext uri="{BB962C8B-B14F-4D97-AF65-F5344CB8AC3E}">
        <p14:creationId xmlns:p14="http://schemas.microsoft.com/office/powerpoint/2010/main" val="2723224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3" name="Content Placeholder 2">
            <a:extLst>
              <a:ext uri="{FF2B5EF4-FFF2-40B4-BE49-F238E27FC236}">
                <a16:creationId xmlns:a16="http://schemas.microsoft.com/office/drawing/2014/main" id="{18981CBF-39A2-462C-D691-3CE9E4F0A822}"/>
              </a:ext>
            </a:extLst>
          </p:cNvPr>
          <p:cNvGraphicFramePr>
            <a:graphicFrameLocks noGrp="1"/>
          </p:cNvGraphicFramePr>
          <p:nvPr>
            <p:ph idx="1"/>
            <p:extLst>
              <p:ext uri="{D42A27DB-BD31-4B8C-83A1-F6EECF244321}">
                <p14:modId xmlns:p14="http://schemas.microsoft.com/office/powerpoint/2010/main" val="2091707433"/>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C21F603C-FDC9-7AAE-FAB9-8A4C454C6D9F}"/>
              </a:ext>
            </a:extLst>
          </p:cNvPr>
          <p:cNvSpPr>
            <a:spLocks noGrp="1"/>
          </p:cNvSpPr>
          <p:nvPr>
            <p:ph type="title"/>
          </p:nvPr>
        </p:nvSpPr>
        <p:spPr>
          <a:xfrm>
            <a:off x="612913" y="731834"/>
            <a:ext cx="10972800" cy="1143000"/>
          </a:xfrm>
        </p:spPr>
        <p:txBody>
          <a:bodyPr>
            <a:normAutofit/>
          </a:bodyPr>
          <a:lstStyle/>
          <a:p>
            <a:r>
              <a:rPr lang="en-US" sz="3600" dirty="0">
                <a:latin typeface="Montserrat Medium" panose="00000600000000000000" pitchFamily="2" charset="0"/>
              </a:rPr>
              <a:t>Cannabis Use</a:t>
            </a:r>
          </a:p>
        </p:txBody>
      </p:sp>
    </p:spTree>
    <p:extLst>
      <p:ext uri="{BB962C8B-B14F-4D97-AF65-F5344CB8AC3E}">
        <p14:creationId xmlns:p14="http://schemas.microsoft.com/office/powerpoint/2010/main" val="3063769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750BE36-9B18-2369-9A09-313395AD5688}"/>
              </a:ext>
            </a:extLst>
          </p:cNvPr>
          <p:cNvSpPr>
            <a:spLocks noGrp="1" noChangeArrowheads="1"/>
          </p:cNvSpPr>
          <p:nvPr>
            <p:ph type="title"/>
          </p:nvPr>
        </p:nvSpPr>
        <p:spPr bwMode="auto">
          <a:xfrm>
            <a:off x="782097" y="636817"/>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latin typeface="Montserrat Medium" panose="00000600000000000000" pitchFamily="2" charset="0"/>
              </a:rPr>
              <a:t>Bottle Bill Changes</a:t>
            </a:r>
          </a:p>
        </p:txBody>
      </p:sp>
      <p:sp>
        <p:nvSpPr>
          <p:cNvPr id="15363" name="Content Placeholder 2">
            <a:extLst>
              <a:ext uri="{FF2B5EF4-FFF2-40B4-BE49-F238E27FC236}">
                <a16:creationId xmlns:a16="http://schemas.microsoft.com/office/drawing/2014/main" id="{F8B86367-D900-D33D-98BD-1CBC7F32D3F7}"/>
              </a:ext>
            </a:extLst>
          </p:cNvPr>
          <p:cNvSpPr>
            <a:spLocks noGrp="1" noChangeArrowheads="1"/>
          </p:cNvSpPr>
          <p:nvPr>
            <p:ph idx="1"/>
          </p:nvPr>
        </p:nvSpPr>
        <p:spPr bwMode="auto">
          <a:xfrm>
            <a:off x="921938" y="1605224"/>
            <a:ext cx="9198864"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buNone/>
            </a:pPr>
            <a:endParaRPr lang="en-US" altLang="en-US" sz="2400" dirty="0">
              <a:solidFill>
                <a:schemeClr val="tx1"/>
              </a:solidFill>
              <a:latin typeface="+mn-lt"/>
            </a:endParaRPr>
          </a:p>
          <a:p>
            <a:r>
              <a:rPr lang="en-US" altLang="en-US" sz="2400" dirty="0">
                <a:solidFill>
                  <a:schemeClr val="tx1"/>
                </a:solidFill>
                <a:latin typeface="+mn-lt"/>
              </a:rPr>
              <a:t>Effective 1/1/2024, new containers in the program include:</a:t>
            </a:r>
          </a:p>
          <a:p>
            <a:pPr lvl="1"/>
            <a:r>
              <a:rPr lang="en-US" altLang="en-US" sz="2400" dirty="0">
                <a:solidFill>
                  <a:schemeClr val="tx1"/>
                </a:solidFill>
                <a:latin typeface="+mn-lt"/>
              </a:rPr>
              <a:t>Wine and distilled spirits, including boxes, pouches, bladders and similar containers are included in the bottle bill. </a:t>
            </a:r>
          </a:p>
          <a:p>
            <a:pPr lvl="1"/>
            <a:r>
              <a:rPr lang="en-US" altLang="en-US" sz="2400" dirty="0">
                <a:solidFill>
                  <a:schemeClr val="tx1"/>
                </a:solidFill>
                <a:latin typeface="+mn-lt"/>
              </a:rPr>
              <a:t>100 percent fruit juice 46 oz or more</a:t>
            </a:r>
          </a:p>
          <a:p>
            <a:pPr lvl="1"/>
            <a:r>
              <a:rPr lang="en-US" altLang="en-US" sz="2400" dirty="0">
                <a:solidFill>
                  <a:schemeClr val="tx1"/>
                </a:solidFill>
                <a:latin typeface="+mn-lt"/>
              </a:rPr>
              <a:t>100 percent vegetable juice above 16 oz</a:t>
            </a:r>
          </a:p>
          <a:p>
            <a:r>
              <a:rPr lang="en-US" altLang="en-US" sz="2400" dirty="0">
                <a:solidFill>
                  <a:schemeClr val="tx1"/>
                </a:solidFill>
                <a:latin typeface="+mn-lt"/>
              </a:rPr>
              <a:t>Requirement for shelf tags delayed until 1/15/2024.</a:t>
            </a:r>
          </a:p>
          <a:p>
            <a:r>
              <a:rPr lang="en-US" altLang="en-US" sz="2400" dirty="0">
                <a:solidFill>
                  <a:schemeClr val="tx1"/>
                </a:solidFill>
                <a:latin typeface="+mn-lt"/>
              </a:rPr>
              <a:t>Dealer webinar hosted by </a:t>
            </a:r>
            <a:r>
              <a:rPr lang="en-US" altLang="en-US" sz="2400" dirty="0" err="1">
                <a:solidFill>
                  <a:schemeClr val="tx1"/>
                </a:solidFill>
                <a:latin typeface="+mn-lt"/>
              </a:rPr>
              <a:t>CalRecycle</a:t>
            </a:r>
            <a:r>
              <a:rPr lang="en-US" altLang="en-US" sz="2400" dirty="0">
                <a:solidFill>
                  <a:schemeClr val="tx1"/>
                </a:solidFill>
                <a:latin typeface="+mn-lt"/>
              </a:rPr>
              <a:t> on December 14.</a:t>
            </a:r>
          </a:p>
        </p:txBody>
      </p:sp>
    </p:spTree>
    <p:extLst>
      <p:ext uri="{BB962C8B-B14F-4D97-AF65-F5344CB8AC3E}">
        <p14:creationId xmlns:p14="http://schemas.microsoft.com/office/powerpoint/2010/main" val="44543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C5B48-83A9-9D2E-4880-8E1E354834CC}"/>
              </a:ext>
            </a:extLst>
          </p:cNvPr>
          <p:cNvSpPr>
            <a:spLocks noGrp="1"/>
          </p:cNvSpPr>
          <p:nvPr>
            <p:ph idx="1"/>
          </p:nvPr>
        </p:nvSpPr>
        <p:spPr>
          <a:xfrm>
            <a:off x="539262" y="1573404"/>
            <a:ext cx="10972800" cy="4525963"/>
          </a:xfrm>
        </p:spPr>
        <p:txBody>
          <a:bodyPr>
            <a:normAutofit/>
          </a:bodyPr>
          <a:lstStyle/>
          <a:p>
            <a:endParaRPr lang="en-US" sz="2400" dirty="0">
              <a:solidFill>
                <a:schemeClr val="tx1"/>
              </a:solidFill>
              <a:latin typeface="+mn-lt"/>
            </a:endParaRPr>
          </a:p>
          <a:p>
            <a:r>
              <a:rPr lang="en-US" sz="2400" dirty="0">
                <a:solidFill>
                  <a:schemeClr val="tx1"/>
                </a:solidFill>
                <a:latin typeface="+mn-lt"/>
              </a:rPr>
              <a:t>Wine or distilled spirits packaged in a box, bladder, pouch or similar container - $0.25 CRV deposit.</a:t>
            </a:r>
          </a:p>
          <a:p>
            <a:r>
              <a:rPr lang="en-US" sz="2400" dirty="0">
                <a:solidFill>
                  <a:schemeClr val="tx1"/>
                </a:solidFill>
                <a:latin typeface="+mn-lt"/>
              </a:rPr>
              <a:t>All other wine or distilled spirit containers – CRV deposit $0.05 under 24 oz and $0.10 24 oz and above.</a:t>
            </a:r>
          </a:p>
          <a:p>
            <a:r>
              <a:rPr lang="en-US" sz="2400" dirty="0">
                <a:solidFill>
                  <a:schemeClr val="tx1"/>
                </a:solidFill>
                <a:latin typeface="+mn-lt"/>
              </a:rPr>
              <a:t>A CRV labeling message is option, but not required between 1/1/2024 through 6/30/2025.</a:t>
            </a:r>
          </a:p>
          <a:p>
            <a:r>
              <a:rPr lang="en-US" sz="2400" dirty="0">
                <a:solidFill>
                  <a:schemeClr val="tx1"/>
                </a:solidFill>
                <a:latin typeface="+mn-lt"/>
              </a:rPr>
              <a:t>Wine and distilled spirits bottled prior to 1/1/2024 are not required to have a CRV label – ever.  </a:t>
            </a:r>
          </a:p>
        </p:txBody>
      </p:sp>
      <p:sp>
        <p:nvSpPr>
          <p:cNvPr id="4" name="Title 1">
            <a:extLst>
              <a:ext uri="{FF2B5EF4-FFF2-40B4-BE49-F238E27FC236}">
                <a16:creationId xmlns:a16="http://schemas.microsoft.com/office/drawing/2014/main" id="{208C0289-AD9E-B30A-4459-38A3657806D1}"/>
              </a:ext>
            </a:extLst>
          </p:cNvPr>
          <p:cNvSpPr>
            <a:spLocks noGrp="1" noChangeArrowheads="1"/>
          </p:cNvSpPr>
          <p:nvPr>
            <p:ph type="title"/>
          </p:nvPr>
        </p:nvSpPr>
        <p:spPr bwMode="auto">
          <a:xfrm>
            <a:off x="782097" y="636817"/>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latin typeface="Montserrat Medium" panose="00000600000000000000" pitchFamily="2" charset="0"/>
              </a:rPr>
              <a:t>Bottle Bill Changes</a:t>
            </a:r>
          </a:p>
        </p:txBody>
      </p:sp>
    </p:spTree>
    <p:extLst>
      <p:ext uri="{BB962C8B-B14F-4D97-AF65-F5344CB8AC3E}">
        <p14:creationId xmlns:p14="http://schemas.microsoft.com/office/powerpoint/2010/main" val="142460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7E2611-7B0F-84D6-6474-C5CD92752905}"/>
              </a:ext>
            </a:extLst>
          </p:cNvPr>
          <p:cNvSpPr>
            <a:spLocks noGrp="1"/>
          </p:cNvSpPr>
          <p:nvPr>
            <p:ph idx="1"/>
          </p:nvPr>
        </p:nvSpPr>
        <p:spPr/>
        <p:txBody>
          <a:bodyPr>
            <a:normAutofit/>
          </a:bodyPr>
          <a:lstStyle/>
          <a:p>
            <a:endParaRPr lang="en-US" sz="2400" dirty="0">
              <a:solidFill>
                <a:schemeClr val="tx1"/>
              </a:solidFill>
              <a:latin typeface="+mj-lt"/>
            </a:endParaRPr>
          </a:p>
          <a:p>
            <a:r>
              <a:rPr lang="en-US" sz="2400" dirty="0">
                <a:solidFill>
                  <a:schemeClr val="tx1"/>
                </a:solidFill>
                <a:latin typeface="+mj-lt"/>
              </a:rPr>
              <a:t>Large fruit and vegetable juice containers filled after July 1, 2024 are required to have a CRV label.  </a:t>
            </a:r>
          </a:p>
          <a:p>
            <a:r>
              <a:rPr lang="en-US" sz="2400" dirty="0">
                <a:solidFill>
                  <a:schemeClr val="tx1"/>
                </a:solidFill>
                <a:latin typeface="+mj-lt"/>
              </a:rPr>
              <a:t>Large fruit and vegetable juice containers filled prior to July 1/2024 are not required to be CRV labeled – ever.</a:t>
            </a:r>
          </a:p>
        </p:txBody>
      </p:sp>
      <p:sp>
        <p:nvSpPr>
          <p:cNvPr id="4" name="Title 1">
            <a:extLst>
              <a:ext uri="{FF2B5EF4-FFF2-40B4-BE49-F238E27FC236}">
                <a16:creationId xmlns:a16="http://schemas.microsoft.com/office/drawing/2014/main" id="{12CC8461-9779-8DC3-6791-FA38132059E7}"/>
              </a:ext>
            </a:extLst>
          </p:cNvPr>
          <p:cNvSpPr>
            <a:spLocks noGrp="1" noChangeArrowheads="1"/>
          </p:cNvSpPr>
          <p:nvPr>
            <p:ph type="title"/>
          </p:nvPr>
        </p:nvSpPr>
        <p:spPr bwMode="auto">
          <a:xfrm>
            <a:off x="782097" y="636817"/>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latin typeface="Montserrat Medium" panose="00000600000000000000" pitchFamily="2" charset="0"/>
              </a:rPr>
              <a:t>Bottle Bill Changes</a:t>
            </a:r>
          </a:p>
        </p:txBody>
      </p:sp>
    </p:spTree>
    <p:extLst>
      <p:ext uri="{BB962C8B-B14F-4D97-AF65-F5344CB8AC3E}">
        <p14:creationId xmlns:p14="http://schemas.microsoft.com/office/powerpoint/2010/main" val="3861326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B951-83BA-97D7-5232-16522DB93D63}"/>
              </a:ext>
            </a:extLst>
          </p:cNvPr>
          <p:cNvSpPr>
            <a:spLocks noGrp="1"/>
          </p:cNvSpPr>
          <p:nvPr>
            <p:ph type="title"/>
          </p:nvPr>
        </p:nvSpPr>
        <p:spPr>
          <a:xfrm>
            <a:off x="609600" y="609600"/>
            <a:ext cx="10972800" cy="1143000"/>
          </a:xfrm>
        </p:spPr>
        <p:txBody>
          <a:bodyPr>
            <a:normAutofit/>
          </a:bodyPr>
          <a:lstStyle/>
          <a:p>
            <a:r>
              <a:rPr lang="en-US" sz="3600" dirty="0">
                <a:latin typeface="Montserrat Medium" panose="00000600000000000000" pitchFamily="2" charset="0"/>
              </a:rPr>
              <a:t>Minimum Wage </a:t>
            </a:r>
          </a:p>
        </p:txBody>
      </p:sp>
      <p:sp>
        <p:nvSpPr>
          <p:cNvPr id="3" name="Content Placeholder 2">
            <a:extLst>
              <a:ext uri="{FF2B5EF4-FFF2-40B4-BE49-F238E27FC236}">
                <a16:creationId xmlns:a16="http://schemas.microsoft.com/office/drawing/2014/main" id="{4E2F8D5C-3C3C-AB5F-95E4-B1BF59519822}"/>
              </a:ext>
            </a:extLst>
          </p:cNvPr>
          <p:cNvSpPr>
            <a:spLocks noGrp="1"/>
          </p:cNvSpPr>
          <p:nvPr>
            <p:ph sz="half" idx="1"/>
          </p:nvPr>
        </p:nvSpPr>
        <p:spPr>
          <a:xfrm>
            <a:off x="609600" y="1600203"/>
            <a:ext cx="5384800" cy="4525963"/>
          </a:xfrm>
        </p:spPr>
        <p:txBody>
          <a:bodyPr>
            <a:normAutofit/>
          </a:bodyPr>
          <a:lstStyle/>
          <a:p>
            <a:pPr marL="0" indent="0">
              <a:buNone/>
            </a:pPr>
            <a:endParaRPr lang="en-US" dirty="0"/>
          </a:p>
          <a:p>
            <a:pPr marL="0" indent="0">
              <a:buNone/>
            </a:pPr>
            <a:endParaRPr lang="en-US" dirty="0"/>
          </a:p>
          <a:p>
            <a:pPr marL="0" indent="0" algn="ctr">
              <a:buNone/>
            </a:pPr>
            <a:r>
              <a:rPr lang="en-US" sz="5400" i="1" dirty="0">
                <a:solidFill>
                  <a:schemeClr val="tx1"/>
                </a:solidFill>
                <a:latin typeface="+mn-lt"/>
              </a:rPr>
              <a:t>$16.00/hour </a:t>
            </a:r>
          </a:p>
        </p:txBody>
      </p:sp>
      <p:pic>
        <p:nvPicPr>
          <p:cNvPr id="6" name="Picture 5">
            <a:extLst>
              <a:ext uri="{FF2B5EF4-FFF2-40B4-BE49-F238E27FC236}">
                <a16:creationId xmlns:a16="http://schemas.microsoft.com/office/drawing/2014/main" id="{FA2DDBBE-5E35-79AA-A56A-087FC18675E5}"/>
              </a:ext>
            </a:extLst>
          </p:cNvPr>
          <p:cNvPicPr>
            <a:picLocks noChangeAspect="1"/>
          </p:cNvPicPr>
          <p:nvPr/>
        </p:nvPicPr>
        <p:blipFill rotWithShape="1">
          <a:blip r:embed="rId2"/>
          <a:srcRect r="20583" b="-1"/>
          <a:stretch/>
        </p:blipFill>
        <p:spPr>
          <a:xfrm>
            <a:off x="5695181" y="2049015"/>
            <a:ext cx="4084686" cy="3433208"/>
          </a:xfrm>
          <a:prstGeom prst="rect">
            <a:avLst/>
          </a:prstGeom>
          <a:noFill/>
        </p:spPr>
      </p:pic>
    </p:spTree>
    <p:extLst>
      <p:ext uri="{BB962C8B-B14F-4D97-AF65-F5344CB8AC3E}">
        <p14:creationId xmlns:p14="http://schemas.microsoft.com/office/powerpoint/2010/main" val="1721495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questions image">
            <a:extLst>
              <a:ext uri="{FF2B5EF4-FFF2-40B4-BE49-F238E27FC236}">
                <a16:creationId xmlns:a16="http://schemas.microsoft.com/office/drawing/2014/main" id="{0CD88089-419B-1A3D-7143-B960E791AC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2362200"/>
            <a:ext cx="4267200" cy="25358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583F1C2-FD18-7EE5-A038-CD49C3A606F8}"/>
              </a:ext>
            </a:extLst>
          </p:cNvPr>
          <p:cNvSpPr txBox="1">
            <a:spLocks noChangeArrowheads="1"/>
          </p:cNvSpPr>
          <p:nvPr/>
        </p:nvSpPr>
        <p:spPr bwMode="auto">
          <a:xfrm>
            <a:off x="1740877" y="109275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solidFill>
                  <a:schemeClr val="bg1"/>
                </a:solidFill>
                <a:latin typeface="Montserrat Medium" panose="00000600000000000000" pitchFamily="2" charset="0"/>
              </a:rPr>
              <a:t>QUESTIONS?</a:t>
            </a:r>
          </a:p>
        </p:txBody>
      </p:sp>
    </p:spTree>
    <p:extLst>
      <p:ext uri="{BB962C8B-B14F-4D97-AF65-F5344CB8AC3E}">
        <p14:creationId xmlns:p14="http://schemas.microsoft.com/office/powerpoint/2010/main" val="158783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a:extLst>
              <a:ext uri="{FF2B5EF4-FFF2-40B4-BE49-F238E27FC236}">
                <a16:creationId xmlns:a16="http://schemas.microsoft.com/office/drawing/2014/main" id="{E9DD2F00-B29E-7BA1-D198-6160EE222FA7}"/>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pPr>
            <a:endParaRPr lang="en-US" altLang="en-US" dirty="0"/>
          </a:p>
          <a:p>
            <a:pPr marL="0" indent="0" algn="ctr">
              <a:buNone/>
            </a:pPr>
            <a:endParaRPr lang="en-US" altLang="en-US" dirty="0"/>
          </a:p>
          <a:p>
            <a:pPr marL="0" indent="0" algn="ctr">
              <a:buNone/>
            </a:pPr>
            <a:endParaRPr lang="en-US" altLang="en-US" sz="1500" dirty="0"/>
          </a:p>
          <a:p>
            <a:pPr marL="0" indent="0" algn="ctr">
              <a:buNone/>
            </a:pPr>
            <a:r>
              <a:rPr lang="en-US" altLang="en-US" sz="2400" dirty="0">
                <a:solidFill>
                  <a:schemeClr val="tx1"/>
                </a:solidFill>
                <a:latin typeface="+mn-lt"/>
              </a:rPr>
              <a:t>Louie Brown</a:t>
            </a:r>
          </a:p>
          <a:p>
            <a:pPr marL="0" indent="0" algn="ctr">
              <a:buNone/>
            </a:pPr>
            <a:r>
              <a:rPr lang="en-US" altLang="en-US" sz="2400" dirty="0">
                <a:solidFill>
                  <a:schemeClr val="tx1"/>
                </a:solidFill>
                <a:latin typeface="+mn-lt"/>
              </a:rPr>
              <a:t>Kahn, Soares &amp; Conway, LLP</a:t>
            </a:r>
          </a:p>
          <a:p>
            <a:pPr marL="0" indent="0" algn="ctr">
              <a:buNone/>
            </a:pPr>
            <a:r>
              <a:rPr lang="en-US" altLang="en-US" sz="2400" dirty="0">
                <a:solidFill>
                  <a:schemeClr val="tx1"/>
                </a:solidFill>
                <a:latin typeface="+mn-lt"/>
              </a:rPr>
              <a:t>916-448-3826</a:t>
            </a:r>
          </a:p>
          <a:p>
            <a:pPr marL="0" indent="0" algn="ctr">
              <a:buNone/>
            </a:pPr>
            <a:r>
              <a:rPr lang="en-US" altLang="en-US" sz="2400" dirty="0">
                <a:solidFill>
                  <a:schemeClr val="tx1"/>
                </a:solidFill>
                <a:latin typeface="+mn-lt"/>
                <a:hlinkClick r:id="rId2">
                  <a:extLst>
                    <a:ext uri="{A12FA001-AC4F-418D-AE19-62706E023703}">
                      <ahyp:hlinkClr xmlns:ahyp="http://schemas.microsoft.com/office/drawing/2018/hyperlinkcolor" val="tx"/>
                    </a:ext>
                  </a:extLst>
                </a:hlinkClick>
              </a:rPr>
              <a:t>lbrown@kscsacramento.com</a:t>
            </a:r>
            <a:r>
              <a:rPr lang="en-US" altLang="en-US" sz="2400" dirty="0">
                <a:solidFill>
                  <a:schemeClr val="tx1"/>
                </a:solidFill>
                <a:latin typeface="+mn-lt"/>
              </a:rPr>
              <a:t> </a:t>
            </a:r>
          </a:p>
          <a:p>
            <a:pPr marL="0" indent="0" algn="ctr">
              <a:buNone/>
            </a:pPr>
            <a:r>
              <a:rPr lang="en-US" altLang="en-US" sz="2400" dirty="0">
                <a:solidFill>
                  <a:schemeClr val="tx1"/>
                </a:solidFill>
                <a:latin typeface="+mn-lt"/>
                <a:hlinkClick r:id="rId3">
                  <a:extLst>
                    <a:ext uri="{A12FA001-AC4F-418D-AE19-62706E023703}">
                      <ahyp:hlinkClr xmlns:ahyp="http://schemas.microsoft.com/office/drawing/2018/hyperlinkcolor" val="tx"/>
                    </a:ext>
                  </a:extLst>
                </a:hlinkClick>
              </a:rPr>
              <a:t>www.ksclawyers.com</a:t>
            </a:r>
            <a:endParaRPr lang="en-US" altLang="en-US" sz="2400" dirty="0">
              <a:solidFill>
                <a:schemeClr val="tx1"/>
              </a:solidFill>
              <a:latin typeface="+mn-lt"/>
            </a:endParaRPr>
          </a:p>
          <a:p>
            <a:pPr marL="0" indent="0" algn="ctr">
              <a:buNone/>
            </a:pPr>
            <a:endParaRPr lang="en-US" altLang="en-US" dirty="0"/>
          </a:p>
        </p:txBody>
      </p:sp>
      <p:pic>
        <p:nvPicPr>
          <p:cNvPr id="19460" name="Picture 1">
            <a:extLst>
              <a:ext uri="{FF2B5EF4-FFF2-40B4-BE49-F238E27FC236}">
                <a16:creationId xmlns:a16="http://schemas.microsoft.com/office/drawing/2014/main" id="{C95F015E-064D-7B7D-D7B0-E25D5FA0C4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411291"/>
            <a:ext cx="19812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452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2239" y="1154117"/>
            <a:ext cx="8097625" cy="838199"/>
          </a:xfrm>
        </p:spPr>
        <p:txBody>
          <a:bodyPr>
            <a:noAutofit/>
          </a:bodyPr>
          <a:lstStyle/>
          <a:p>
            <a:pPr marL="0" indent="0">
              <a:buNone/>
            </a:pPr>
            <a:r>
              <a:rPr lang="en-US" sz="3600" dirty="0"/>
              <a:t>QUESTIONS DURING PROGRAM</a:t>
            </a:r>
          </a:p>
        </p:txBody>
      </p:sp>
      <p:pic>
        <p:nvPicPr>
          <p:cNvPr id="2" name="Picture 1">
            <a:extLst>
              <a:ext uri="{FF2B5EF4-FFF2-40B4-BE49-F238E27FC236}">
                <a16:creationId xmlns:a16="http://schemas.microsoft.com/office/drawing/2014/main" id="{89B40220-4A7A-E929-117C-DA6D398D5389}"/>
              </a:ext>
            </a:extLst>
          </p:cNvPr>
          <p:cNvPicPr>
            <a:picLocks noChangeAspect="1"/>
          </p:cNvPicPr>
          <p:nvPr/>
        </p:nvPicPr>
        <p:blipFill>
          <a:blip r:embed="rId2"/>
          <a:stretch>
            <a:fillRect/>
          </a:stretch>
        </p:blipFill>
        <p:spPr>
          <a:xfrm>
            <a:off x="6400800" y="2677084"/>
            <a:ext cx="3733800" cy="1895475"/>
          </a:xfrm>
          <a:prstGeom prst="rect">
            <a:avLst/>
          </a:prstGeom>
        </p:spPr>
      </p:pic>
      <p:sp>
        <p:nvSpPr>
          <p:cNvPr id="4" name="TextBox 3">
            <a:extLst>
              <a:ext uri="{FF2B5EF4-FFF2-40B4-BE49-F238E27FC236}">
                <a16:creationId xmlns:a16="http://schemas.microsoft.com/office/drawing/2014/main" id="{3E9460A9-6E51-1F39-D34B-EF51AA4EE963}"/>
              </a:ext>
            </a:extLst>
          </p:cNvPr>
          <p:cNvSpPr txBox="1"/>
          <p:nvPr/>
        </p:nvSpPr>
        <p:spPr>
          <a:xfrm>
            <a:off x="1975428" y="2202682"/>
            <a:ext cx="3188208" cy="3323987"/>
          </a:xfrm>
          <a:prstGeom prst="rect">
            <a:avLst/>
          </a:prstGeom>
          <a:noFill/>
        </p:spPr>
        <p:txBody>
          <a:bodyPr wrap="square" rtlCol="0">
            <a:spAutoFit/>
          </a:bodyPr>
          <a:lstStyle/>
          <a:p>
            <a:endParaRPr lang="en-US" dirty="0"/>
          </a:p>
          <a:p>
            <a:r>
              <a:rPr lang="en-US" sz="2400" dirty="0"/>
              <a:t>Use the Q&amp;A Box on the right side of your screen to send questions during the presentation.  </a:t>
            </a:r>
          </a:p>
          <a:p>
            <a:endParaRPr lang="en-US" sz="2400" dirty="0"/>
          </a:p>
          <a:p>
            <a:r>
              <a:rPr lang="en-US" sz="2400" b="1" dirty="0"/>
              <a:t>Send questions to </a:t>
            </a:r>
            <a:br>
              <a:rPr lang="en-US" sz="2400" b="1" dirty="0"/>
            </a:br>
            <a:r>
              <a:rPr lang="en-US" sz="2400" b="1" dirty="0"/>
              <a:t>All Panelists</a:t>
            </a:r>
            <a:endParaRPr lang="en-US" sz="2400" dirty="0"/>
          </a:p>
        </p:txBody>
      </p:sp>
    </p:spTree>
    <p:extLst>
      <p:ext uri="{BB962C8B-B14F-4D97-AF65-F5344CB8AC3E}">
        <p14:creationId xmlns:p14="http://schemas.microsoft.com/office/powerpoint/2010/main" val="1784679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5555" y="1154117"/>
            <a:ext cx="6082645" cy="838199"/>
          </a:xfrm>
        </p:spPr>
        <p:txBody>
          <a:bodyPr>
            <a:noAutofit/>
          </a:bodyPr>
          <a:lstStyle/>
          <a:p>
            <a:pPr marL="0" indent="0">
              <a:buNone/>
            </a:pPr>
            <a:r>
              <a:rPr lang="en-US" sz="3600" dirty="0"/>
              <a:t>WEBINAR DISCLOSURE</a:t>
            </a:r>
          </a:p>
        </p:txBody>
      </p:sp>
      <p:sp>
        <p:nvSpPr>
          <p:cNvPr id="5" name="TextBox 4"/>
          <p:cNvSpPr txBox="1"/>
          <p:nvPr/>
        </p:nvSpPr>
        <p:spPr>
          <a:xfrm>
            <a:off x="868051" y="1917569"/>
            <a:ext cx="10287000" cy="4154984"/>
          </a:xfrm>
          <a:prstGeom prst="rect">
            <a:avLst/>
          </a:prstGeom>
          <a:noFill/>
        </p:spPr>
        <p:txBody>
          <a:bodyPr wrap="square" rtlCol="0">
            <a:spAutoFit/>
          </a:bodyPr>
          <a:lstStyle/>
          <a:p>
            <a:r>
              <a:rPr lang="en-US" sz="2200" dirty="0"/>
              <a:t>By hosting this Webinar, California Grocers Association (CGA) and the CGA Educational Foundation (CGAEF) are providing an opportunity for their members and attendees to obtain general information that may be of interest to your company.   The Webinar is designed to provide practical and useful information on the subject matter covered. However, CGA /CGAEF is not engaged in rendering legal, accounting or other professional advice or services. </a:t>
            </a:r>
          </a:p>
          <a:p>
            <a:endParaRPr lang="en-US" sz="2200" dirty="0"/>
          </a:p>
          <a:p>
            <a:r>
              <a:rPr lang="en-US" sz="2200" dirty="0"/>
              <a:t>CGA/CGAEF does not review or approve the content of the webinar presented by guest speakers and others, and makes no representations or warranties about the accuracy or legality of any compliance or other recommendations provided during the webinar. If legal advice or other expert assistance is required, the services of a competent professional should be sought.</a:t>
            </a:r>
          </a:p>
        </p:txBody>
      </p:sp>
    </p:spTree>
    <p:extLst>
      <p:ext uri="{BB962C8B-B14F-4D97-AF65-F5344CB8AC3E}">
        <p14:creationId xmlns:p14="http://schemas.microsoft.com/office/powerpoint/2010/main" val="420853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EF0F61-82CB-C3FE-62DE-321673014E2D}"/>
              </a:ext>
            </a:extLst>
          </p:cNvPr>
          <p:cNvSpPr txBox="1">
            <a:spLocks/>
          </p:cNvSpPr>
          <p:nvPr/>
        </p:nvSpPr>
        <p:spPr bwMode="auto">
          <a:xfrm>
            <a:off x="2337034" y="731832"/>
            <a:ext cx="6400800" cy="868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3600" kern="0" dirty="0">
                <a:solidFill>
                  <a:srgbClr val="A6B727"/>
                </a:solidFill>
                <a:latin typeface="Montserrat Medium" panose="00000600000000000000" pitchFamily="2" charset="0"/>
              </a:rPr>
              <a:t>ABOUT OUR PRESENTERS</a:t>
            </a:r>
            <a:endParaRPr lang="en-US" altLang="en-US" sz="4000" kern="0" dirty="0">
              <a:solidFill>
                <a:srgbClr val="A6B727"/>
              </a:solidFill>
              <a:latin typeface="Montserrat Medium" panose="00000600000000000000" pitchFamily="2" charset="0"/>
            </a:endParaRPr>
          </a:p>
        </p:txBody>
      </p:sp>
      <p:pic>
        <p:nvPicPr>
          <p:cNvPr id="5" name="Picture 4">
            <a:extLst>
              <a:ext uri="{FF2B5EF4-FFF2-40B4-BE49-F238E27FC236}">
                <a16:creationId xmlns:a16="http://schemas.microsoft.com/office/drawing/2014/main" id="{D7CE9EEF-18BE-A718-F8D2-A88DA5471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400" y="1954363"/>
            <a:ext cx="2191544" cy="2191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3DC8C61-C68B-F9BE-B840-35839B834AA3}"/>
              </a:ext>
            </a:extLst>
          </p:cNvPr>
          <p:cNvSpPr txBox="1"/>
          <p:nvPr/>
        </p:nvSpPr>
        <p:spPr>
          <a:xfrm>
            <a:off x="1586345" y="4341064"/>
            <a:ext cx="4509655" cy="1938992"/>
          </a:xfrm>
          <a:prstGeom prst="rect">
            <a:avLst/>
          </a:prstGeom>
          <a:noFill/>
        </p:spPr>
        <p:txBody>
          <a:bodyPr wrap="square" rtlCol="0">
            <a:spAutoFit/>
          </a:bodyPr>
          <a:lstStyle/>
          <a:p>
            <a:pPr marL="0" indent="0" algn="ctr">
              <a:buFontTx/>
              <a:buNone/>
            </a:pPr>
            <a:r>
              <a:rPr lang="en-US" altLang="en-US" sz="2400" dirty="0"/>
              <a:t>Louie Brown</a:t>
            </a:r>
          </a:p>
          <a:p>
            <a:pPr marL="0" indent="0" algn="ctr">
              <a:buFontTx/>
              <a:buNone/>
            </a:pPr>
            <a:r>
              <a:rPr lang="en-US" altLang="en-US" sz="2400" dirty="0"/>
              <a:t>Kahn, Soares &amp; Conway, LLP</a:t>
            </a:r>
          </a:p>
          <a:p>
            <a:pPr marL="0" indent="0" algn="ctr">
              <a:buFontTx/>
              <a:buNone/>
            </a:pPr>
            <a:r>
              <a:rPr lang="en-US" altLang="en-US" sz="2400" dirty="0"/>
              <a:t>(916) 448-3826</a:t>
            </a:r>
          </a:p>
          <a:p>
            <a:pPr marL="0" indent="0" algn="ctr">
              <a:buFontTx/>
              <a:buNone/>
            </a:pPr>
            <a:r>
              <a:rPr lang="en-US" altLang="en-US" sz="2400" dirty="0">
                <a:hlinkClick r:id="rId3"/>
              </a:rPr>
              <a:t>lbrown@kscsacramento.com</a:t>
            </a:r>
            <a:endParaRPr lang="en-US" altLang="en-US" sz="2400" dirty="0"/>
          </a:p>
          <a:p>
            <a:pPr algn="ctr"/>
            <a:r>
              <a:rPr lang="en-US" altLang="en-US" sz="2400" dirty="0">
                <a:hlinkClick r:id="rId4"/>
              </a:rPr>
              <a:t>www.ksclawyers.com</a:t>
            </a:r>
            <a:endParaRPr lang="en-US" altLang="en-US" sz="2400" dirty="0"/>
          </a:p>
        </p:txBody>
      </p:sp>
      <p:pic>
        <p:nvPicPr>
          <p:cNvPr id="3" name="Picture 2" descr="A person smiling for a picture&#10;&#10;Description automatically generated">
            <a:extLst>
              <a:ext uri="{FF2B5EF4-FFF2-40B4-BE49-F238E27FC236}">
                <a16:creationId xmlns:a16="http://schemas.microsoft.com/office/drawing/2014/main" id="{E6523DB8-6CC6-562E-25D4-FF31624E6B6C}"/>
              </a:ext>
            </a:extLst>
          </p:cNvPr>
          <p:cNvPicPr>
            <a:picLocks noChangeAspect="1"/>
          </p:cNvPicPr>
          <p:nvPr/>
        </p:nvPicPr>
        <p:blipFill rotWithShape="1">
          <a:blip r:embed="rId5">
            <a:extLst>
              <a:ext uri="{28A0092B-C50C-407E-A947-70E740481C1C}">
                <a14:useLocalDpi xmlns:a14="http://schemas.microsoft.com/office/drawing/2010/main" val="0"/>
              </a:ext>
            </a:extLst>
          </a:blip>
          <a:srcRect t="9552"/>
          <a:stretch/>
        </p:blipFill>
        <p:spPr>
          <a:xfrm>
            <a:off x="7114274" y="1951347"/>
            <a:ext cx="1941061" cy="219456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1264637-3798-39EE-20CA-182A4C42357C}"/>
              </a:ext>
            </a:extLst>
          </p:cNvPr>
          <p:cNvSpPr txBox="1"/>
          <p:nvPr/>
        </p:nvSpPr>
        <p:spPr>
          <a:xfrm>
            <a:off x="5829978" y="4341064"/>
            <a:ext cx="4509655" cy="1569660"/>
          </a:xfrm>
          <a:prstGeom prst="rect">
            <a:avLst/>
          </a:prstGeom>
          <a:noFill/>
        </p:spPr>
        <p:txBody>
          <a:bodyPr wrap="square" rtlCol="0">
            <a:spAutoFit/>
          </a:bodyPr>
          <a:lstStyle/>
          <a:p>
            <a:pPr marL="0" indent="0" algn="ctr">
              <a:buFontTx/>
              <a:buNone/>
            </a:pPr>
            <a:r>
              <a:rPr lang="en-US" altLang="en-US" sz="2400" dirty="0"/>
              <a:t>Michel LeClerc</a:t>
            </a:r>
          </a:p>
          <a:p>
            <a:pPr marL="0" indent="0" algn="ctr">
              <a:buFontTx/>
              <a:buNone/>
            </a:pPr>
            <a:r>
              <a:rPr lang="en-US" altLang="en-US" sz="2400" dirty="0"/>
              <a:t>North State Grocery</a:t>
            </a:r>
          </a:p>
          <a:p>
            <a:pPr marL="0" indent="0" algn="ctr">
              <a:buFontTx/>
              <a:buNone/>
            </a:pPr>
            <a:r>
              <a:rPr lang="en-US" altLang="en-US" sz="2400" dirty="0"/>
              <a:t>(530) 377-7137</a:t>
            </a:r>
          </a:p>
          <a:p>
            <a:pPr marL="0" indent="0" algn="ctr">
              <a:buFontTx/>
              <a:buNone/>
            </a:pPr>
            <a:r>
              <a:rPr lang="en-US" altLang="en-US" sz="2400" dirty="0">
                <a:hlinkClick r:id="rId6"/>
              </a:rPr>
              <a:t>mleclerc@nsgrocery.com</a:t>
            </a:r>
            <a:endParaRPr lang="en-US" altLang="en-US" sz="2400" dirty="0"/>
          </a:p>
        </p:txBody>
      </p:sp>
    </p:spTree>
    <p:extLst>
      <p:ext uri="{BB962C8B-B14F-4D97-AF65-F5344CB8AC3E}">
        <p14:creationId xmlns:p14="http://schemas.microsoft.com/office/powerpoint/2010/main" val="301439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a:extLst>
              <a:ext uri="{FF2B5EF4-FFF2-40B4-BE49-F238E27FC236}">
                <a16:creationId xmlns:a16="http://schemas.microsoft.com/office/drawing/2014/main" id="{66406C69-8CB5-6EF1-796C-A43CA52D490E}"/>
              </a:ext>
            </a:extLst>
          </p:cNvPr>
          <p:cNvSpPr>
            <a:spLocks noGrp="1"/>
          </p:cNvSpPr>
          <p:nvPr>
            <p:ph idx="1"/>
          </p:nvPr>
        </p:nvSpPr>
        <p:spPr bwMode="auto">
          <a:xfrm>
            <a:off x="1331537" y="2819400"/>
            <a:ext cx="9198864" cy="28838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sz="2400" dirty="0">
                <a:solidFill>
                  <a:schemeClr val="tx1"/>
                </a:solidFill>
                <a:latin typeface="+mn-lt"/>
              </a:rPr>
              <a:t>Kahn, Soares &amp; Conway, LLP provides the information for the California Grocers Association Educational Foundation New Laws Webinar for informational purposes only. This general information is not a substitute for legal advice, and users should consult with legal counsel for specific advice. In addition, using this information does not create an attorney-client relationship with Kahn, Soares &amp; Conway, LLP.  </a:t>
            </a:r>
          </a:p>
        </p:txBody>
      </p:sp>
      <p:pic>
        <p:nvPicPr>
          <p:cNvPr id="20484" name="Picture 3">
            <a:extLst>
              <a:ext uri="{FF2B5EF4-FFF2-40B4-BE49-F238E27FC236}">
                <a16:creationId xmlns:a16="http://schemas.microsoft.com/office/drawing/2014/main" id="{AAA46C1E-58A3-C349-8BC2-F7B66D8570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19141"/>
            <a:ext cx="19812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554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4F41AC9B-FC2B-2B6F-6D97-5A1D1700A7A4}"/>
              </a:ext>
            </a:extLst>
          </p:cNvPr>
          <p:cNvSpPr>
            <a:spLocks noGrp="1"/>
          </p:cNvSpPr>
          <p:nvPr>
            <p:ph type="title"/>
          </p:nvPr>
        </p:nvSpPr>
        <p:spPr bwMode="auto">
          <a:xfrm>
            <a:off x="609600" y="731834"/>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r>
              <a:rPr lang="en-US" altLang="en-US" sz="3600" b="1" dirty="0">
                <a:latin typeface="Montserrat Medium" panose="00000600000000000000" pitchFamily="2" charset="0"/>
              </a:rPr>
              <a:t>NEW LAWS FOR 2024 </a:t>
            </a:r>
          </a:p>
        </p:txBody>
      </p:sp>
      <p:pic>
        <p:nvPicPr>
          <p:cNvPr id="2" name="Picture 1">
            <a:extLst>
              <a:ext uri="{FF2B5EF4-FFF2-40B4-BE49-F238E27FC236}">
                <a16:creationId xmlns:a16="http://schemas.microsoft.com/office/drawing/2014/main" id="{E66CCB5F-2F69-69EC-4F01-7166FDABC6DB}"/>
              </a:ext>
            </a:extLst>
          </p:cNvPr>
          <p:cNvPicPr>
            <a:picLocks noChangeAspect="1"/>
          </p:cNvPicPr>
          <p:nvPr/>
        </p:nvPicPr>
        <p:blipFill>
          <a:blip r:embed="rId2"/>
          <a:stretch>
            <a:fillRect/>
          </a:stretch>
        </p:blipFill>
        <p:spPr>
          <a:xfrm>
            <a:off x="303727" y="1600202"/>
            <a:ext cx="4525963" cy="4525963"/>
          </a:xfrm>
          <a:prstGeom prst="rect">
            <a:avLst/>
          </a:prstGeom>
          <a:noFill/>
        </p:spPr>
      </p:pic>
      <p:sp>
        <p:nvSpPr>
          <p:cNvPr id="2051" name="Content Placeholder 2">
            <a:extLst>
              <a:ext uri="{FF2B5EF4-FFF2-40B4-BE49-F238E27FC236}">
                <a16:creationId xmlns:a16="http://schemas.microsoft.com/office/drawing/2014/main" id="{EBA2D832-DEBB-9E0B-03CA-8AA8924BB1EE}"/>
              </a:ext>
            </a:extLst>
          </p:cNvPr>
          <p:cNvSpPr>
            <a:spLocks noGrp="1"/>
          </p:cNvSpPr>
          <p:nvPr>
            <p:ph sz="half" idx="2"/>
          </p:nvPr>
        </p:nvSpPr>
        <p:spPr bwMode="auto">
          <a:xfrm>
            <a:off x="4901938" y="1600203"/>
            <a:ext cx="5708478"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fontScale="92500" lnSpcReduction="10000"/>
          </a:bodyPr>
          <a:lstStyle/>
          <a:p>
            <a:pPr>
              <a:lnSpc>
                <a:spcPct val="90000"/>
              </a:lnSpc>
            </a:pPr>
            <a:endParaRPr lang="en-US" altLang="en-US" sz="2200" dirty="0">
              <a:solidFill>
                <a:schemeClr val="tx1"/>
              </a:solidFill>
            </a:endParaRPr>
          </a:p>
          <a:p>
            <a:pPr>
              <a:lnSpc>
                <a:spcPct val="90000"/>
              </a:lnSpc>
            </a:pPr>
            <a:r>
              <a:rPr lang="en-US" altLang="en-US" sz="2600" dirty="0">
                <a:solidFill>
                  <a:schemeClr val="tx1"/>
                </a:solidFill>
                <a:latin typeface="+mn-lt"/>
              </a:rPr>
              <a:t>AB 594 – Labor Alternative Enforcement</a:t>
            </a:r>
          </a:p>
          <a:p>
            <a:pPr>
              <a:lnSpc>
                <a:spcPct val="90000"/>
              </a:lnSpc>
            </a:pPr>
            <a:r>
              <a:rPr lang="en-US" altLang="en-US" sz="2600" dirty="0">
                <a:solidFill>
                  <a:schemeClr val="tx1"/>
                </a:solidFill>
                <a:latin typeface="+mn-lt"/>
              </a:rPr>
              <a:t>AB 647 – Grocery Worker Retention Act</a:t>
            </a:r>
          </a:p>
          <a:p>
            <a:pPr>
              <a:lnSpc>
                <a:spcPct val="90000"/>
              </a:lnSpc>
            </a:pPr>
            <a:r>
              <a:rPr lang="en-US" altLang="en-US" sz="2600" dirty="0">
                <a:solidFill>
                  <a:schemeClr val="tx1"/>
                </a:solidFill>
                <a:latin typeface="+mn-lt"/>
              </a:rPr>
              <a:t>SB 553 – Workplace Violence </a:t>
            </a:r>
          </a:p>
          <a:p>
            <a:pPr>
              <a:lnSpc>
                <a:spcPct val="90000"/>
              </a:lnSpc>
            </a:pPr>
            <a:r>
              <a:rPr lang="en-US" altLang="en-US" sz="2600" dirty="0">
                <a:solidFill>
                  <a:schemeClr val="tx1"/>
                </a:solidFill>
                <a:latin typeface="+mn-lt"/>
              </a:rPr>
              <a:t>SB 616 – Paid Sick Leave</a:t>
            </a:r>
          </a:p>
          <a:p>
            <a:pPr>
              <a:lnSpc>
                <a:spcPct val="90000"/>
              </a:lnSpc>
            </a:pPr>
            <a:r>
              <a:rPr lang="en-US" altLang="en-US" sz="2600" dirty="0">
                <a:solidFill>
                  <a:schemeClr val="tx1"/>
                </a:solidFill>
                <a:latin typeface="+mn-lt"/>
              </a:rPr>
              <a:t>SB 848 – Reproductive Loss Leave</a:t>
            </a:r>
          </a:p>
          <a:p>
            <a:pPr>
              <a:lnSpc>
                <a:spcPct val="90000"/>
              </a:lnSpc>
            </a:pPr>
            <a:r>
              <a:rPr lang="en-US" altLang="en-US" sz="2600" dirty="0">
                <a:solidFill>
                  <a:schemeClr val="tx1"/>
                </a:solidFill>
                <a:latin typeface="+mn-lt"/>
              </a:rPr>
              <a:t>Cannabis use </a:t>
            </a:r>
          </a:p>
          <a:p>
            <a:pPr>
              <a:lnSpc>
                <a:spcPct val="90000"/>
              </a:lnSpc>
            </a:pPr>
            <a:r>
              <a:rPr lang="en-US" altLang="en-US" sz="2600" dirty="0">
                <a:solidFill>
                  <a:schemeClr val="tx1"/>
                </a:solidFill>
                <a:latin typeface="+mn-lt"/>
              </a:rPr>
              <a:t>Bottle Bill Changes </a:t>
            </a:r>
          </a:p>
          <a:p>
            <a:pPr>
              <a:lnSpc>
                <a:spcPct val="90000"/>
              </a:lnSpc>
            </a:pPr>
            <a:endParaRPr lang="en-US" altLang="en-US" sz="2200" dirty="0"/>
          </a:p>
          <a:p>
            <a:pPr marL="0" indent="0">
              <a:lnSpc>
                <a:spcPct val="90000"/>
              </a:lnSpc>
              <a:buNone/>
            </a:pPr>
            <a:r>
              <a:rPr lang="en-US" altLang="en-US" sz="2200" dirty="0"/>
              <a:t>		</a:t>
            </a:r>
          </a:p>
          <a:p>
            <a:pPr>
              <a:lnSpc>
                <a:spcPct val="90000"/>
              </a:lnSpc>
            </a:pPr>
            <a:endParaRPr lang="en-US" altLang="en-US" sz="2200" dirty="0"/>
          </a:p>
          <a:p>
            <a:pPr>
              <a:lnSpc>
                <a:spcPct val="90000"/>
              </a:lnSpc>
            </a:pPr>
            <a:endParaRPr lang="en-US" altLang="en-US" sz="2200" dirty="0"/>
          </a:p>
        </p:txBody>
      </p:sp>
    </p:spTree>
    <p:extLst>
      <p:ext uri="{BB962C8B-B14F-4D97-AF65-F5344CB8AC3E}">
        <p14:creationId xmlns:p14="http://schemas.microsoft.com/office/powerpoint/2010/main" val="393076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animEffect transition="in" filter="fade">
                                      <p:cBhvr>
                                        <p:cTn id="7" dur="500"/>
                                        <p:tgtEl>
                                          <p:spTgt spid="20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1">
                                            <p:txEl>
                                              <p:pRg st="2" end="2"/>
                                            </p:txEl>
                                          </p:spTgt>
                                        </p:tgtEl>
                                        <p:attrNameLst>
                                          <p:attrName>style.visibility</p:attrName>
                                        </p:attrNameLst>
                                      </p:cBhvr>
                                      <p:to>
                                        <p:strVal val="visible"/>
                                      </p:to>
                                    </p:set>
                                    <p:animEffect transition="in" filter="fade">
                                      <p:cBhvr>
                                        <p:cTn id="12" dur="500"/>
                                        <p:tgtEl>
                                          <p:spTgt spid="20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51">
                                            <p:txEl>
                                              <p:pRg st="3" end="3"/>
                                            </p:txEl>
                                          </p:spTgt>
                                        </p:tgtEl>
                                        <p:attrNameLst>
                                          <p:attrName>style.visibility</p:attrName>
                                        </p:attrNameLst>
                                      </p:cBhvr>
                                      <p:to>
                                        <p:strVal val="visible"/>
                                      </p:to>
                                    </p:set>
                                    <p:animEffect transition="in" filter="fade">
                                      <p:cBhvr>
                                        <p:cTn id="17" dur="500"/>
                                        <p:tgtEl>
                                          <p:spTgt spid="205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51">
                                            <p:txEl>
                                              <p:pRg st="4" end="4"/>
                                            </p:txEl>
                                          </p:spTgt>
                                        </p:tgtEl>
                                        <p:attrNameLst>
                                          <p:attrName>style.visibility</p:attrName>
                                        </p:attrNameLst>
                                      </p:cBhvr>
                                      <p:to>
                                        <p:strVal val="visible"/>
                                      </p:to>
                                    </p:set>
                                    <p:animEffect transition="in" filter="fade">
                                      <p:cBhvr>
                                        <p:cTn id="22" dur="500"/>
                                        <p:tgtEl>
                                          <p:spTgt spid="205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51">
                                            <p:txEl>
                                              <p:pRg st="5" end="5"/>
                                            </p:txEl>
                                          </p:spTgt>
                                        </p:tgtEl>
                                        <p:attrNameLst>
                                          <p:attrName>style.visibility</p:attrName>
                                        </p:attrNameLst>
                                      </p:cBhvr>
                                      <p:to>
                                        <p:strVal val="visible"/>
                                      </p:to>
                                    </p:set>
                                    <p:animEffect transition="in" filter="fade">
                                      <p:cBhvr>
                                        <p:cTn id="27" dur="500"/>
                                        <p:tgtEl>
                                          <p:spTgt spid="205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51">
                                            <p:txEl>
                                              <p:pRg st="6" end="6"/>
                                            </p:txEl>
                                          </p:spTgt>
                                        </p:tgtEl>
                                        <p:attrNameLst>
                                          <p:attrName>style.visibility</p:attrName>
                                        </p:attrNameLst>
                                      </p:cBhvr>
                                      <p:to>
                                        <p:strVal val="visible"/>
                                      </p:to>
                                    </p:set>
                                    <p:animEffect transition="in" filter="fade">
                                      <p:cBhvr>
                                        <p:cTn id="32" dur="500"/>
                                        <p:tgtEl>
                                          <p:spTgt spid="205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51">
                                            <p:txEl>
                                              <p:pRg st="7" end="7"/>
                                            </p:txEl>
                                          </p:spTgt>
                                        </p:tgtEl>
                                        <p:attrNameLst>
                                          <p:attrName>style.visibility</p:attrName>
                                        </p:attrNameLst>
                                      </p:cBhvr>
                                      <p:to>
                                        <p:strVal val="visible"/>
                                      </p:to>
                                    </p:set>
                                    <p:animEffect transition="in" filter="fade">
                                      <p:cBhvr>
                                        <p:cTn id="37" dur="500"/>
                                        <p:tgtEl>
                                          <p:spTgt spid="205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51">
                                            <p:txEl>
                                              <p:pRg st="9" end="9"/>
                                            </p:txEl>
                                          </p:spTgt>
                                        </p:tgtEl>
                                        <p:attrNameLst>
                                          <p:attrName>style.visibility</p:attrName>
                                        </p:attrNameLst>
                                      </p:cBhvr>
                                      <p:to>
                                        <p:strVal val="visible"/>
                                      </p:to>
                                    </p:set>
                                    <p:animEffect transition="in" filter="fade">
                                      <p:cBhvr>
                                        <p:cTn id="42" dur="500"/>
                                        <p:tgtEl>
                                          <p:spTgt spid="20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DE55F20C-CBAF-F414-45AB-62795D19DFA3}"/>
              </a:ext>
            </a:extLst>
          </p:cNvPr>
          <p:cNvSpPr>
            <a:spLocks noGrp="1" noChangeArrowheads="1"/>
          </p:cNvSpPr>
          <p:nvPr>
            <p:ph type="title"/>
          </p:nvPr>
        </p:nvSpPr>
        <p:spPr bwMode="auto">
          <a:xfrm>
            <a:off x="649664" y="646992"/>
            <a:ext cx="9982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t>AB 594 – Labor Alternative Enforcement</a:t>
            </a:r>
          </a:p>
        </p:txBody>
      </p:sp>
      <p:sp>
        <p:nvSpPr>
          <p:cNvPr id="5123" name="Content Placeholder 2">
            <a:extLst>
              <a:ext uri="{FF2B5EF4-FFF2-40B4-BE49-F238E27FC236}">
                <a16:creationId xmlns:a16="http://schemas.microsoft.com/office/drawing/2014/main" id="{CD8AF1C0-1E91-9A94-C352-B1861DC3D09B}"/>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solidFill>
                  <a:schemeClr val="tx1"/>
                </a:solidFill>
                <a:latin typeface="+mn-lt"/>
              </a:rPr>
              <a:t>Until 1/1/2029, a public prosecutor is authorized to prosecute an action, civil or criminal, for a violation of the Labor Code. </a:t>
            </a:r>
          </a:p>
          <a:p>
            <a:endParaRPr lang="en-US" altLang="en-US" sz="2400" dirty="0">
              <a:solidFill>
                <a:schemeClr val="tx1"/>
              </a:solidFill>
              <a:latin typeface="+mn-lt"/>
            </a:endParaRPr>
          </a:p>
          <a:p>
            <a:pPr lvl="1"/>
            <a:r>
              <a:rPr lang="en-US" altLang="en-US" sz="2400" dirty="0">
                <a:solidFill>
                  <a:schemeClr val="tx1"/>
                </a:solidFill>
                <a:latin typeface="+mn-lt"/>
              </a:rPr>
              <a:t>Wage and hour violations</a:t>
            </a:r>
          </a:p>
          <a:p>
            <a:pPr lvl="1"/>
            <a:r>
              <a:rPr lang="en-US" altLang="en-US" sz="2400" dirty="0">
                <a:solidFill>
                  <a:schemeClr val="tx1"/>
                </a:solidFill>
                <a:latin typeface="+mn-lt"/>
              </a:rPr>
              <a:t>Employment relations </a:t>
            </a:r>
          </a:p>
        </p:txBody>
      </p:sp>
    </p:spTree>
    <p:extLst>
      <p:ext uri="{BB962C8B-B14F-4D97-AF65-F5344CB8AC3E}">
        <p14:creationId xmlns:p14="http://schemas.microsoft.com/office/powerpoint/2010/main" val="4206490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40805A-5F4A-BA50-915B-86D55F2BA25B}"/>
              </a:ext>
            </a:extLst>
          </p:cNvPr>
          <p:cNvSpPr>
            <a:spLocks noGrp="1"/>
          </p:cNvSpPr>
          <p:nvPr>
            <p:ph idx="1"/>
          </p:nvPr>
        </p:nvSpPr>
        <p:spPr>
          <a:xfrm>
            <a:off x="620110" y="1905000"/>
            <a:ext cx="10972800" cy="3962397"/>
          </a:xfrm>
        </p:spPr>
        <p:txBody>
          <a:bodyPr>
            <a:normAutofit/>
          </a:bodyPr>
          <a:lstStyle/>
          <a:p>
            <a:r>
              <a:rPr lang="en-US" sz="2400" dirty="0">
                <a:solidFill>
                  <a:schemeClr val="tx1"/>
                </a:solidFill>
                <a:latin typeface="+mn-lt"/>
              </a:rPr>
              <a:t>Moneys recovered by prosecutors shall be applied first to payments, such as wages, damages, and other penalties, due to affected workers.  </a:t>
            </a:r>
          </a:p>
          <a:p>
            <a:r>
              <a:rPr lang="en-US" sz="2400" dirty="0">
                <a:solidFill>
                  <a:schemeClr val="tx1"/>
                </a:solidFill>
                <a:latin typeface="+mn-lt"/>
              </a:rPr>
              <a:t>Injunctive relief is available </a:t>
            </a:r>
          </a:p>
          <a:p>
            <a:r>
              <a:rPr lang="en-US" sz="2400" dirty="0">
                <a:solidFill>
                  <a:schemeClr val="tx1"/>
                </a:solidFill>
                <a:latin typeface="+mn-lt"/>
              </a:rPr>
              <a:t>Attorneys fees may be awarded to prevailing plaintiff</a:t>
            </a:r>
          </a:p>
        </p:txBody>
      </p:sp>
      <p:sp>
        <p:nvSpPr>
          <p:cNvPr id="6" name="Title 1">
            <a:extLst>
              <a:ext uri="{FF2B5EF4-FFF2-40B4-BE49-F238E27FC236}">
                <a16:creationId xmlns:a16="http://schemas.microsoft.com/office/drawing/2014/main" id="{002E0A3C-4C0E-E2C6-3BC6-558F79732D06}"/>
              </a:ext>
            </a:extLst>
          </p:cNvPr>
          <p:cNvSpPr>
            <a:spLocks noGrp="1" noChangeArrowheads="1"/>
          </p:cNvSpPr>
          <p:nvPr>
            <p:ph type="title"/>
          </p:nvPr>
        </p:nvSpPr>
        <p:spPr bwMode="auto">
          <a:xfrm>
            <a:off x="649664" y="646992"/>
            <a:ext cx="9982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600" dirty="0"/>
              <a:t>AB 594 – Labor Alternative Enforcement</a:t>
            </a:r>
          </a:p>
        </p:txBody>
      </p:sp>
    </p:spTree>
    <p:extLst>
      <p:ext uri="{BB962C8B-B14F-4D97-AF65-F5344CB8AC3E}">
        <p14:creationId xmlns:p14="http://schemas.microsoft.com/office/powerpoint/2010/main" val="759114488"/>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7399C0EACFED4BA64AFFEF1CAEE469" ma:contentTypeVersion="17" ma:contentTypeDescription="Create a new document." ma:contentTypeScope="" ma:versionID="25bee1f06e0a0204ad3e8bce7dc5c578">
  <xsd:schema xmlns:xsd="http://www.w3.org/2001/XMLSchema" xmlns:xs="http://www.w3.org/2001/XMLSchema" xmlns:p="http://schemas.microsoft.com/office/2006/metadata/properties" xmlns:ns2="4d620fa7-e1fa-41c0-86ad-762cd103c2fc" xmlns:ns3="b4180773-cb8d-486a-8ac1-7593c1f38c7a" targetNamespace="http://schemas.microsoft.com/office/2006/metadata/properties" ma:root="true" ma:fieldsID="0d890858e597f9cffe3d96aebecf1381" ns2:_="" ns3:_="">
    <xsd:import namespace="4d620fa7-e1fa-41c0-86ad-762cd103c2fc"/>
    <xsd:import namespace="b4180773-cb8d-486a-8ac1-7593c1f38c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20fa7-e1fa-41c0-86ad-762cd103c2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9e380a-450a-4d65-bf4b-6d20d581031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180773-cb8d-486a-8ac1-7593c1f38c7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c41bfd-6308-42cb-ad3b-1ba70ca2d4be}" ma:internalName="TaxCatchAll" ma:showField="CatchAllData" ma:web="b4180773-cb8d-486a-8ac1-7593c1f38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620fa7-e1fa-41c0-86ad-762cd103c2fc">
      <Terms xmlns="http://schemas.microsoft.com/office/infopath/2007/PartnerControls"/>
    </lcf76f155ced4ddcb4097134ff3c332f>
    <TaxCatchAll xmlns="b4180773-cb8d-486a-8ac1-7593c1f38c7a" xsi:nil="true"/>
    <SharedWithUsers xmlns="b4180773-cb8d-486a-8ac1-7593c1f38c7a">
      <UserInfo>
        <DisplayName>Brianne Page</DisplayName>
        <AccountId>12</AccountId>
        <AccountType/>
      </UserInfo>
    </SharedWithUsers>
  </documentManagement>
</p:properties>
</file>

<file path=customXml/itemProps1.xml><?xml version="1.0" encoding="utf-8"?>
<ds:datastoreItem xmlns:ds="http://schemas.openxmlformats.org/officeDocument/2006/customXml" ds:itemID="{93CA926B-1C65-43EF-9F78-27A4EDFAF358}">
  <ds:schemaRefs>
    <ds:schemaRef ds:uri="http://schemas.microsoft.com/sharepoint/v3/contenttype/forms"/>
  </ds:schemaRefs>
</ds:datastoreItem>
</file>

<file path=customXml/itemProps2.xml><?xml version="1.0" encoding="utf-8"?>
<ds:datastoreItem xmlns:ds="http://schemas.openxmlformats.org/officeDocument/2006/customXml" ds:itemID="{340C7BD3-F271-4C07-AAD2-17597976A4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20fa7-e1fa-41c0-86ad-762cd103c2fc"/>
    <ds:schemaRef ds:uri="b4180773-cb8d-486a-8ac1-7593c1f38c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22AF42-A5C7-4B6C-9F2C-11430E41B4AD}">
  <ds:schemaRefs>
    <ds:schemaRef ds:uri="http://purl.org/dc/dcmitype/"/>
    <ds:schemaRef ds:uri="http://www.w3.org/XML/1998/namespace"/>
    <ds:schemaRef ds:uri="http://purl.org/dc/elements/1.1/"/>
    <ds:schemaRef ds:uri="http://purl.org/dc/terms/"/>
    <ds:schemaRef ds:uri="http://schemas.microsoft.com/office/2006/documentManagement/types"/>
    <ds:schemaRef ds:uri="http://schemas.microsoft.com/office/2006/metadata/properties"/>
    <ds:schemaRef ds:uri="b4180773-cb8d-486a-8ac1-7593c1f38c7a"/>
    <ds:schemaRef ds:uri="4d620fa7-e1fa-41c0-86ad-762cd103c2fc"/>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TM03457444[[fn=Basis]]</Template>
  <TotalTime>503</TotalTime>
  <Words>1401</Words>
  <Application>Microsoft Office PowerPoint</Application>
  <PresentationFormat>Widescreen</PresentationFormat>
  <Paragraphs>127</Paragraphs>
  <Slides>26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Corbel</vt:lpstr>
      <vt:lpstr>Montserrat Medium</vt:lpstr>
      <vt:lpstr>Montserrat SemiBold</vt:lpstr>
      <vt:lpstr>Basis</vt:lpstr>
      <vt:lpstr>Webinar:  New Laws for 2024  </vt:lpstr>
      <vt:lpstr>PowerPoint Presentation</vt:lpstr>
      <vt:lpstr>PowerPoint Presentation</vt:lpstr>
      <vt:lpstr>PowerPoint Presentation</vt:lpstr>
      <vt:lpstr>PowerPoint Presentation</vt:lpstr>
      <vt:lpstr>PowerPoint Presentation</vt:lpstr>
      <vt:lpstr>NEW LAWS FOR 2024 </vt:lpstr>
      <vt:lpstr>AB 594 – Labor Alternative Enforcement</vt:lpstr>
      <vt:lpstr>AB 594 – Labor Alternative Enforcement</vt:lpstr>
      <vt:lpstr>AB 647 – Grocery Worker Retention – amendments</vt:lpstr>
      <vt:lpstr>AB 647 – Grocery Worker Retention – amendments</vt:lpstr>
      <vt:lpstr>AB 647 – Grocery Worker Retention – amendments</vt:lpstr>
      <vt:lpstr>SB 553 – Workplace Violence</vt:lpstr>
      <vt:lpstr>PowerPoint Presentation</vt:lpstr>
      <vt:lpstr>SB 553 – Workplace Violence</vt:lpstr>
      <vt:lpstr>SB 616 – Paid Sick Leave</vt:lpstr>
      <vt:lpstr>SB 848 - Leave for Reproductive Loss</vt:lpstr>
      <vt:lpstr>SB 848 - Leave for Reproductive Loss</vt:lpstr>
      <vt:lpstr>Cannabis Use</vt:lpstr>
      <vt:lpstr>Cannabis Use</vt:lpstr>
      <vt:lpstr>Bottle Bill Changes</vt:lpstr>
      <vt:lpstr>Bottle Bill Changes</vt:lpstr>
      <vt:lpstr>Bottle Bill Changes</vt:lpstr>
      <vt:lpstr>Minimum Wage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2023 cgaef hall of achievement awards dinner</dc:title>
  <dc:creator>Miriam Ellis</dc:creator>
  <cp:lastModifiedBy>Brianne Page</cp:lastModifiedBy>
  <cp:revision>4</cp:revision>
  <dcterms:created xsi:type="dcterms:W3CDTF">2023-04-11T23:26:47Z</dcterms:created>
  <dcterms:modified xsi:type="dcterms:W3CDTF">2023-12-05T23:00:03Z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0x010100567399C0EACFED4BA64AFFEF1CAEE469</vt:lpwstr>
  </property>
  <property fmtid="{D5CDD505-2E9C-101B-9397-08002B2CF9AE}" pid="3" name="MediaServiceImageTags">
    <vt:lpwstr/>
  </property>
</Properties>
</file>