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4"/>
  </p:sldMasterIdLst>
  <p:sldIdLst>
    <p:sldId id="256" r:id="rId5"/>
    <p:sldId id="269" r:id="rId6"/>
    <p:sldId id="270" r:id="rId7"/>
    <p:sldId id="271" r:id="rId8"/>
    <p:sldId id="272" r:id="rId9"/>
    <p:sldId id="257" r:id="rId10"/>
    <p:sldId id="267" r:id="rId11"/>
    <p:sldId id="259" r:id="rId12"/>
    <p:sldId id="261" r:id="rId13"/>
    <p:sldId id="262" r:id="rId14"/>
    <p:sldId id="268" r:id="rId15"/>
    <p:sldId id="258" r:id="rId16"/>
    <p:sldId id="260" r:id="rId17"/>
    <p:sldId id="263" r:id="rId18"/>
    <p:sldId id="264" r:id="rId19"/>
    <p:sldId id="265" r:id="rId20"/>
    <p:sldId id="266" r:id="rId21"/>
    <p:sldId id="273" r:id="rId22"/>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596F457-F98D-900D-EDD6-7CA4FAD6E7D2}" name="Taylor Roschen" initials="TR" userId="S::troschen@kscsacramento.com::2ad342e0-ca4e-4599-86ad-64ac15aff7b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2707F4-ECB2-47F1-83AC-D7F19260BE62}" v="10" dt="2024-11-11T23:41:14.8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00" autoAdjust="0"/>
    <p:restoredTop sz="94609" autoAdjust="0"/>
  </p:normalViewPr>
  <p:slideViewPr>
    <p:cSldViewPr snapToGrid="0">
      <p:cViewPr varScale="1">
        <p:scale>
          <a:sx n="58" d="100"/>
          <a:sy n="58" d="100"/>
        </p:scale>
        <p:origin x="90" y="10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ne Page" userId="e116b028-dcf7-4d21-956f-88c42d8fdb3e" providerId="ADAL" clId="{352707F4-ECB2-47F1-83AC-D7F19260BE62}"/>
    <pc:docChg chg="undo custSel addSld delSld modSld sldOrd addMainMaster modMainMaster">
      <pc:chgData name="Brianne Page" userId="e116b028-dcf7-4d21-956f-88c42d8fdb3e" providerId="ADAL" clId="{352707F4-ECB2-47F1-83AC-D7F19260BE62}" dt="2024-11-12T21:54:20.757" v="122" actId="313"/>
      <pc:docMkLst>
        <pc:docMk/>
      </pc:docMkLst>
      <pc:sldChg chg="addSp delSp modSp mod">
        <pc:chgData name="Brianne Page" userId="e116b028-dcf7-4d21-956f-88c42d8fdb3e" providerId="ADAL" clId="{352707F4-ECB2-47F1-83AC-D7F19260BE62}" dt="2024-11-11T23:42:44.754" v="115" actId="2711"/>
        <pc:sldMkLst>
          <pc:docMk/>
          <pc:sldMk cId="4125173997" sldId="256"/>
        </pc:sldMkLst>
        <pc:spChg chg="mod">
          <ac:chgData name="Brianne Page" userId="e116b028-dcf7-4d21-956f-88c42d8fdb3e" providerId="ADAL" clId="{352707F4-ECB2-47F1-83AC-D7F19260BE62}" dt="2024-11-11T16:35:15.419" v="7" actId="1076"/>
          <ac:spMkLst>
            <pc:docMk/>
            <pc:sldMk cId="4125173997" sldId="256"/>
            <ac:spMk id="2" creationId="{B1302597-4B21-38F2-D0AC-37AE8F0C6DC2}"/>
          </ac:spMkLst>
        </pc:spChg>
        <pc:spChg chg="add mod">
          <ac:chgData name="Brianne Page" userId="e116b028-dcf7-4d21-956f-88c42d8fdb3e" providerId="ADAL" clId="{352707F4-ECB2-47F1-83AC-D7F19260BE62}" dt="2024-11-11T23:42:44.754" v="115" actId="2711"/>
          <ac:spMkLst>
            <pc:docMk/>
            <pc:sldMk cId="4125173997" sldId="256"/>
            <ac:spMk id="4" creationId="{49B8FB04-E5A0-1287-C9EB-B9A5575DED33}"/>
          </ac:spMkLst>
        </pc:spChg>
        <pc:picChg chg="add mod">
          <ac:chgData name="Brianne Page" userId="e116b028-dcf7-4d21-956f-88c42d8fdb3e" providerId="ADAL" clId="{352707F4-ECB2-47F1-83AC-D7F19260BE62}" dt="2024-11-11T16:35:18.486" v="8" actId="1076"/>
          <ac:picMkLst>
            <pc:docMk/>
            <pc:sldMk cId="4125173997" sldId="256"/>
            <ac:picMk id="3" creationId="{1B885FBD-15B7-F896-7D7A-806BAFA9D623}"/>
          </ac:picMkLst>
        </pc:picChg>
        <pc:picChg chg="del">
          <ac:chgData name="Brianne Page" userId="e116b028-dcf7-4d21-956f-88c42d8fdb3e" providerId="ADAL" clId="{352707F4-ECB2-47F1-83AC-D7F19260BE62}" dt="2024-11-11T16:34:47.135" v="0" actId="478"/>
          <ac:picMkLst>
            <pc:docMk/>
            <pc:sldMk cId="4125173997" sldId="256"/>
            <ac:picMk id="1026" creationId="{8A3D5FAF-403B-A06C-2BA8-73ACC5534C8D}"/>
          </ac:picMkLst>
        </pc:picChg>
      </pc:sldChg>
      <pc:sldChg chg="ord">
        <pc:chgData name="Brianne Page" userId="e116b028-dcf7-4d21-956f-88c42d8fdb3e" providerId="ADAL" clId="{352707F4-ECB2-47F1-83AC-D7F19260BE62}" dt="2024-11-11T16:37:29.932" v="23"/>
        <pc:sldMkLst>
          <pc:docMk/>
          <pc:sldMk cId="3532256582" sldId="257"/>
        </pc:sldMkLst>
      </pc:sldChg>
      <pc:sldChg chg="modSp mod">
        <pc:chgData name="Brianne Page" userId="e116b028-dcf7-4d21-956f-88c42d8fdb3e" providerId="ADAL" clId="{352707F4-ECB2-47F1-83AC-D7F19260BE62}" dt="2024-11-12T21:54:20.757" v="122" actId="313"/>
        <pc:sldMkLst>
          <pc:docMk/>
          <pc:sldMk cId="1662766404" sldId="262"/>
        </pc:sldMkLst>
        <pc:spChg chg="mod">
          <ac:chgData name="Brianne Page" userId="e116b028-dcf7-4d21-956f-88c42d8fdb3e" providerId="ADAL" clId="{352707F4-ECB2-47F1-83AC-D7F19260BE62}" dt="2024-11-12T21:54:20.757" v="122" actId="313"/>
          <ac:spMkLst>
            <pc:docMk/>
            <pc:sldMk cId="1662766404" sldId="262"/>
            <ac:spMk id="3" creationId="{4955D4CC-8D25-5327-41E3-D31759D3A4F3}"/>
          </ac:spMkLst>
        </pc:spChg>
      </pc:sldChg>
      <pc:sldChg chg="addSp modSp mod">
        <pc:chgData name="Brianne Page" userId="e116b028-dcf7-4d21-956f-88c42d8fdb3e" providerId="ADAL" clId="{352707F4-ECB2-47F1-83AC-D7F19260BE62}" dt="2024-11-11T19:38:12.010" v="92" actId="1076"/>
        <pc:sldMkLst>
          <pc:docMk/>
          <pc:sldMk cId="2589313845" sldId="266"/>
        </pc:sldMkLst>
        <pc:spChg chg="add mod">
          <ac:chgData name="Brianne Page" userId="e116b028-dcf7-4d21-956f-88c42d8fdb3e" providerId="ADAL" clId="{352707F4-ECB2-47F1-83AC-D7F19260BE62}" dt="2024-11-11T19:38:12.010" v="92" actId="1076"/>
          <ac:spMkLst>
            <pc:docMk/>
            <pc:sldMk cId="2589313845" sldId="266"/>
            <ac:spMk id="2" creationId="{B41B658D-E2D9-5E17-DEA6-C9E8FB5326EA}"/>
          </ac:spMkLst>
        </pc:spChg>
      </pc:sldChg>
      <pc:sldChg chg="add">
        <pc:chgData name="Brianne Page" userId="e116b028-dcf7-4d21-956f-88c42d8fdb3e" providerId="ADAL" clId="{352707F4-ECB2-47F1-83AC-D7F19260BE62}" dt="2024-11-11T23:35:12.962" v="93"/>
        <pc:sldMkLst>
          <pc:docMk/>
          <pc:sldMk cId="1558568821" sldId="268"/>
        </pc:sldMkLst>
      </pc:sldChg>
      <pc:sldChg chg="add del">
        <pc:chgData name="Brianne Page" userId="e116b028-dcf7-4d21-956f-88c42d8fdb3e" providerId="ADAL" clId="{352707F4-ECB2-47F1-83AC-D7F19260BE62}" dt="2024-11-11T16:37:25.502" v="19" actId="47"/>
        <pc:sldMkLst>
          <pc:docMk/>
          <pc:sldMk cId="2723224644" sldId="268"/>
        </pc:sldMkLst>
      </pc:sldChg>
      <pc:sldChg chg="modSp add mod">
        <pc:chgData name="Brianne Page" userId="e116b028-dcf7-4d21-956f-88c42d8fdb3e" providerId="ADAL" clId="{352707F4-ECB2-47F1-83AC-D7F19260BE62}" dt="2024-11-11T16:41:20.558" v="38" actId="404"/>
        <pc:sldMkLst>
          <pc:docMk/>
          <pc:sldMk cId="3852472872" sldId="269"/>
        </pc:sldMkLst>
        <pc:spChg chg="mod">
          <ac:chgData name="Brianne Page" userId="e116b028-dcf7-4d21-956f-88c42d8fdb3e" providerId="ADAL" clId="{352707F4-ECB2-47F1-83AC-D7F19260BE62}" dt="2024-11-11T16:41:20.558" v="38" actId="404"/>
          <ac:spMkLst>
            <pc:docMk/>
            <pc:sldMk cId="3852472872" sldId="269"/>
            <ac:spMk id="3" creationId="{00000000-0000-0000-0000-000000000000}"/>
          </ac:spMkLst>
        </pc:spChg>
        <pc:spChg chg="mod">
          <ac:chgData name="Brianne Page" userId="e116b028-dcf7-4d21-956f-88c42d8fdb3e" providerId="ADAL" clId="{352707F4-ECB2-47F1-83AC-D7F19260BE62}" dt="2024-11-11T16:40:53.211" v="33" actId="2711"/>
          <ac:spMkLst>
            <pc:docMk/>
            <pc:sldMk cId="3852472872" sldId="269"/>
            <ac:spMk id="4" creationId="{AEF7D2C3-AA3D-2BF4-04B3-00216EFE7FB9}"/>
          </ac:spMkLst>
        </pc:spChg>
        <pc:spChg chg="mod">
          <ac:chgData name="Brianne Page" userId="e116b028-dcf7-4d21-956f-88c42d8fdb3e" providerId="ADAL" clId="{352707F4-ECB2-47F1-83AC-D7F19260BE62}" dt="2024-11-11T16:40:57.327" v="34" actId="2711"/>
          <ac:spMkLst>
            <pc:docMk/>
            <pc:sldMk cId="3852472872" sldId="269"/>
            <ac:spMk id="9" creationId="{3EBDBB12-E16C-6DC1-48DF-3B5DC727B8FA}"/>
          </ac:spMkLst>
        </pc:spChg>
      </pc:sldChg>
      <pc:sldChg chg="modSp add mod">
        <pc:chgData name="Brianne Page" userId="e116b028-dcf7-4d21-956f-88c42d8fdb3e" providerId="ADAL" clId="{352707F4-ECB2-47F1-83AC-D7F19260BE62}" dt="2024-11-11T16:41:14.650" v="37" actId="255"/>
        <pc:sldMkLst>
          <pc:docMk/>
          <pc:sldMk cId="1784679061" sldId="270"/>
        </pc:sldMkLst>
        <pc:spChg chg="mod">
          <ac:chgData name="Brianne Page" userId="e116b028-dcf7-4d21-956f-88c42d8fdb3e" providerId="ADAL" clId="{352707F4-ECB2-47F1-83AC-D7F19260BE62}" dt="2024-11-11T16:41:14.650" v="37" actId="255"/>
          <ac:spMkLst>
            <pc:docMk/>
            <pc:sldMk cId="1784679061" sldId="270"/>
            <ac:spMk id="3" creationId="{00000000-0000-0000-0000-000000000000}"/>
          </ac:spMkLst>
        </pc:spChg>
        <pc:spChg chg="mod">
          <ac:chgData name="Brianne Page" userId="e116b028-dcf7-4d21-956f-88c42d8fdb3e" providerId="ADAL" clId="{352707F4-ECB2-47F1-83AC-D7F19260BE62}" dt="2024-11-11T16:41:05.637" v="35" actId="2711"/>
          <ac:spMkLst>
            <pc:docMk/>
            <pc:sldMk cId="1784679061" sldId="270"/>
            <ac:spMk id="4" creationId="{3E9460A9-6E51-1F39-D34B-EF51AA4EE963}"/>
          </ac:spMkLst>
        </pc:spChg>
      </pc:sldChg>
      <pc:sldChg chg="modSp add mod">
        <pc:chgData name="Brianne Page" userId="e116b028-dcf7-4d21-956f-88c42d8fdb3e" providerId="ADAL" clId="{352707F4-ECB2-47F1-83AC-D7F19260BE62}" dt="2024-11-11T16:41:42.280" v="42" actId="2711"/>
        <pc:sldMkLst>
          <pc:docMk/>
          <pc:sldMk cId="4208530941" sldId="271"/>
        </pc:sldMkLst>
        <pc:spChg chg="mod">
          <ac:chgData name="Brianne Page" userId="e116b028-dcf7-4d21-956f-88c42d8fdb3e" providerId="ADAL" clId="{352707F4-ECB2-47F1-83AC-D7F19260BE62}" dt="2024-11-11T16:41:35.100" v="41" actId="14100"/>
          <ac:spMkLst>
            <pc:docMk/>
            <pc:sldMk cId="4208530941" sldId="271"/>
            <ac:spMk id="3" creationId="{00000000-0000-0000-0000-000000000000}"/>
          </ac:spMkLst>
        </pc:spChg>
        <pc:spChg chg="mod">
          <ac:chgData name="Brianne Page" userId="e116b028-dcf7-4d21-956f-88c42d8fdb3e" providerId="ADAL" clId="{352707F4-ECB2-47F1-83AC-D7F19260BE62}" dt="2024-11-11T16:41:42.280" v="42" actId="2711"/>
          <ac:spMkLst>
            <pc:docMk/>
            <pc:sldMk cId="4208530941" sldId="271"/>
            <ac:spMk id="5" creationId="{00000000-0000-0000-0000-000000000000}"/>
          </ac:spMkLst>
        </pc:spChg>
      </pc:sldChg>
      <pc:sldChg chg="addSp modSp add mod">
        <pc:chgData name="Brianne Page" userId="e116b028-dcf7-4d21-956f-88c42d8fdb3e" providerId="ADAL" clId="{352707F4-ECB2-47F1-83AC-D7F19260BE62}" dt="2024-11-11T16:42:17.247" v="72" actId="2711"/>
        <pc:sldMkLst>
          <pc:docMk/>
          <pc:sldMk cId="301439613" sldId="272"/>
        </pc:sldMkLst>
        <pc:spChg chg="add mod">
          <ac:chgData name="Brianne Page" userId="e116b028-dcf7-4d21-956f-88c42d8fdb3e" providerId="ADAL" clId="{352707F4-ECB2-47F1-83AC-D7F19260BE62}" dt="2024-11-11T16:42:07.089" v="70" actId="14100"/>
          <ac:spMkLst>
            <pc:docMk/>
            <pc:sldMk cId="301439613" sldId="272"/>
            <ac:spMk id="2" creationId="{C78F314F-91C5-C9E5-467A-B1DAEB6C89EB}"/>
          </ac:spMkLst>
        </pc:spChg>
        <pc:spChg chg="mod">
          <ac:chgData name="Brianne Page" userId="e116b028-dcf7-4d21-956f-88c42d8fdb3e" providerId="ADAL" clId="{352707F4-ECB2-47F1-83AC-D7F19260BE62}" dt="2024-11-11T16:41:54.628" v="43" actId="6549"/>
          <ac:spMkLst>
            <pc:docMk/>
            <pc:sldMk cId="301439613" sldId="272"/>
            <ac:spMk id="4" creationId="{F9EF0F61-82CB-C3FE-62DE-321673014E2D}"/>
          </ac:spMkLst>
        </pc:spChg>
        <pc:spChg chg="mod">
          <ac:chgData name="Brianne Page" userId="e116b028-dcf7-4d21-956f-88c42d8fdb3e" providerId="ADAL" clId="{352707F4-ECB2-47F1-83AC-D7F19260BE62}" dt="2024-11-11T16:42:11.134" v="71" actId="2711"/>
          <ac:spMkLst>
            <pc:docMk/>
            <pc:sldMk cId="301439613" sldId="272"/>
            <ac:spMk id="7" creationId="{43DC8C61-C68B-F9BE-B840-35839B834AA3}"/>
          </ac:spMkLst>
        </pc:spChg>
        <pc:spChg chg="mod">
          <ac:chgData name="Brianne Page" userId="e116b028-dcf7-4d21-956f-88c42d8fdb3e" providerId="ADAL" clId="{352707F4-ECB2-47F1-83AC-D7F19260BE62}" dt="2024-11-11T16:42:17.247" v="72" actId="2711"/>
          <ac:spMkLst>
            <pc:docMk/>
            <pc:sldMk cId="301439613" sldId="272"/>
            <ac:spMk id="8" creationId="{01264637-3798-39EE-20CA-182A4C42357C}"/>
          </ac:spMkLst>
        </pc:spChg>
      </pc:sldChg>
      <pc:sldChg chg="modSp add">
        <pc:chgData name="Brianne Page" userId="e116b028-dcf7-4d21-956f-88c42d8fdb3e" providerId="ADAL" clId="{352707F4-ECB2-47F1-83AC-D7F19260BE62}" dt="2024-11-11T19:04:22.212" v="75"/>
        <pc:sldMkLst>
          <pc:docMk/>
          <pc:sldMk cId="3313452949" sldId="273"/>
        </pc:sldMkLst>
        <pc:spChg chg="mod">
          <ac:chgData name="Brianne Page" userId="e116b028-dcf7-4d21-956f-88c42d8fdb3e" providerId="ADAL" clId="{352707F4-ECB2-47F1-83AC-D7F19260BE62}" dt="2024-11-11T19:04:22.212" v="75"/>
          <ac:spMkLst>
            <pc:docMk/>
            <pc:sldMk cId="3313452949" sldId="273"/>
            <ac:spMk id="19459" creationId="{E9DD2F00-B29E-7BA1-D198-6160EE222FA7}"/>
          </ac:spMkLst>
        </pc:spChg>
      </pc:sldChg>
      <pc:sldMasterChg chg="add addSldLayout">
        <pc:chgData name="Brianne Page" userId="e116b028-dcf7-4d21-956f-88c42d8fdb3e" providerId="ADAL" clId="{352707F4-ECB2-47F1-83AC-D7F19260BE62}" dt="2024-11-11T19:04:18.647" v="73" actId="27028"/>
        <pc:sldMasterMkLst>
          <pc:docMk/>
          <pc:sldMasterMk cId="97491727" sldId="2147483660"/>
        </pc:sldMasterMkLst>
        <pc:sldLayoutChg chg="add">
          <pc:chgData name="Brianne Page" userId="e116b028-dcf7-4d21-956f-88c42d8fdb3e" providerId="ADAL" clId="{352707F4-ECB2-47F1-83AC-D7F19260BE62}" dt="2024-11-11T19:04:18.647" v="73" actId="27028"/>
          <pc:sldLayoutMkLst>
            <pc:docMk/>
            <pc:sldMasterMk cId="97491727" sldId="2147483660"/>
            <pc:sldLayoutMk cId="3158759754" sldId="2147483662"/>
          </pc:sldLayoutMkLst>
        </pc:sldLayoutChg>
      </pc:sldMasterChg>
      <pc:sldMasterChg chg="replId modSldLayout">
        <pc:chgData name="Brianne Page" userId="e116b028-dcf7-4d21-956f-88c42d8fdb3e" providerId="ADAL" clId="{352707F4-ECB2-47F1-83AC-D7F19260BE62}" dt="2024-11-11T16:36:52.948" v="9" actId="27028"/>
        <pc:sldMasterMkLst>
          <pc:docMk/>
          <pc:sldMasterMk cId="1126646881" sldId="2147483671"/>
        </pc:sldMasterMkLst>
        <pc:sldLayoutChg chg="replId">
          <pc:chgData name="Brianne Page" userId="e116b028-dcf7-4d21-956f-88c42d8fdb3e" providerId="ADAL" clId="{352707F4-ECB2-47F1-83AC-D7F19260BE62}" dt="2024-11-11T16:36:52.948" v="9" actId="27028"/>
          <pc:sldLayoutMkLst>
            <pc:docMk/>
            <pc:sldMasterMk cId="1126646881" sldId="2147483671"/>
            <pc:sldLayoutMk cId="1686817824" sldId="2147483672"/>
          </pc:sldLayoutMkLst>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104EC4-6E8D-40D5-A4FD-E069D03FA04C}" type="datetimeFigureOut">
              <a:rPr lang="en-US" smtClean="0"/>
              <a:t>11/12/2024</a:t>
            </a:fld>
            <a:endParaRPr lang="en-US"/>
          </a:p>
        </p:txBody>
      </p:sp>
      <p:sp>
        <p:nvSpPr>
          <p:cNvPr id="5" name="Footer Placeholder 4"/>
          <p:cNvSpPr>
            <a:spLocks noGrp="1"/>
          </p:cNvSpPr>
          <p:nvPr>
            <p:ph type="ftr" sz="quarter" idx="11"/>
          </p:nvPr>
        </p:nvSpPr>
        <p:spPr>
          <a:xfrm>
            <a:off x="3686185" y="6459785"/>
            <a:ext cx="4822804"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4FBCBCE-7104-476F-8A0B-DE8DEEC84CA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84EC799E-316F-0685-73A4-84F0DC5C23B4}"/>
              </a:ext>
            </a:extLst>
          </p:cNvPr>
          <p:cNvPicPr>
            <a:picLocks noChangeAspect="1"/>
          </p:cNvPicPr>
          <p:nvPr userDrawn="1"/>
        </p:nvPicPr>
        <p:blipFill>
          <a:blip r:embed="rId2"/>
          <a:stretch>
            <a:fillRect/>
          </a:stretch>
        </p:blipFill>
        <p:spPr>
          <a:xfrm>
            <a:off x="9900458" y="5373561"/>
            <a:ext cx="1914310" cy="725487"/>
          </a:xfrm>
          <a:prstGeom prst="rect">
            <a:avLst/>
          </a:prstGeom>
        </p:spPr>
      </p:pic>
    </p:spTree>
    <p:extLst>
      <p:ext uri="{BB962C8B-B14F-4D97-AF65-F5344CB8AC3E}">
        <p14:creationId xmlns:p14="http://schemas.microsoft.com/office/powerpoint/2010/main" val="2454761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104EC4-6E8D-40D5-A4FD-E069D03FA04C}" type="datetimeFigureOut">
              <a:rPr lang="en-US" smtClean="0"/>
              <a:t>11/12/2024</a:t>
            </a:fld>
            <a:endParaRPr lang="en-US"/>
          </a:p>
        </p:txBody>
      </p:sp>
      <p:sp>
        <p:nvSpPr>
          <p:cNvPr id="5" name="Footer Placeholder 4"/>
          <p:cNvSpPr>
            <a:spLocks noGrp="1"/>
          </p:cNvSpPr>
          <p:nvPr>
            <p:ph type="ftr" sz="quarter" idx="11"/>
          </p:nvPr>
        </p:nvSpPr>
        <p:spPr>
          <a:xfrm>
            <a:off x="3686185" y="6459785"/>
            <a:ext cx="4822804"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4FBCBCE-7104-476F-8A0B-DE8DEEC84CAF}" type="slidenum">
              <a:rPr lang="en-US" smtClean="0"/>
              <a:t>‹#›</a:t>
            </a:fld>
            <a:endParaRPr lang="en-US"/>
          </a:p>
        </p:txBody>
      </p:sp>
    </p:spTree>
    <p:extLst>
      <p:ext uri="{BB962C8B-B14F-4D97-AF65-F5344CB8AC3E}">
        <p14:creationId xmlns:p14="http://schemas.microsoft.com/office/powerpoint/2010/main" val="1970310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104EC4-6E8D-40D5-A4FD-E069D03FA04C}" type="datetimeFigureOut">
              <a:rPr lang="en-US" smtClean="0"/>
              <a:t>11/12/2024</a:t>
            </a:fld>
            <a:endParaRPr lang="en-US"/>
          </a:p>
        </p:txBody>
      </p:sp>
      <p:sp>
        <p:nvSpPr>
          <p:cNvPr id="5" name="Footer Placeholder 4"/>
          <p:cNvSpPr>
            <a:spLocks noGrp="1"/>
          </p:cNvSpPr>
          <p:nvPr>
            <p:ph type="ftr" sz="quarter" idx="11"/>
          </p:nvPr>
        </p:nvSpPr>
        <p:spPr>
          <a:xfrm>
            <a:off x="3686185" y="6459785"/>
            <a:ext cx="4822804"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4FBCBCE-7104-476F-8A0B-DE8DEEC84CAF}" type="slidenum">
              <a:rPr lang="en-US" smtClean="0"/>
              <a:t>‹#›</a:t>
            </a:fld>
            <a:endParaRPr lang="en-US"/>
          </a:p>
        </p:txBody>
      </p:sp>
    </p:spTree>
    <p:extLst>
      <p:ext uri="{BB962C8B-B14F-4D97-AF65-F5344CB8AC3E}">
        <p14:creationId xmlns:p14="http://schemas.microsoft.com/office/powerpoint/2010/main" val="1686817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104EC4-6E8D-40D5-A4FD-E069D03FA04C}" type="datetimeFigureOut">
              <a:rPr lang="en-US" smtClean="0"/>
              <a:t>11/12/2024</a:t>
            </a:fld>
            <a:endParaRPr lang="en-US"/>
          </a:p>
        </p:txBody>
      </p:sp>
      <p:sp>
        <p:nvSpPr>
          <p:cNvPr id="5" name="Footer Placeholder 4"/>
          <p:cNvSpPr>
            <a:spLocks noGrp="1"/>
          </p:cNvSpPr>
          <p:nvPr>
            <p:ph type="ftr" sz="quarter" idx="11"/>
          </p:nvPr>
        </p:nvSpPr>
        <p:spPr>
          <a:xfrm>
            <a:off x="3686185" y="6459785"/>
            <a:ext cx="4822804"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4FBCBCE-7104-476F-8A0B-DE8DEEC84CA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8723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104EC4-6E8D-40D5-A4FD-E069D03FA04C}" type="datetimeFigureOut">
              <a:rPr lang="en-US" smtClean="0"/>
              <a:t>11/12/2024</a:t>
            </a:fld>
            <a:endParaRPr lang="en-US"/>
          </a:p>
        </p:txBody>
      </p:sp>
      <p:sp>
        <p:nvSpPr>
          <p:cNvPr id="6" name="Footer Placeholder 5"/>
          <p:cNvSpPr>
            <a:spLocks noGrp="1"/>
          </p:cNvSpPr>
          <p:nvPr>
            <p:ph type="ftr" sz="quarter" idx="11"/>
          </p:nvPr>
        </p:nvSpPr>
        <p:spPr>
          <a:xfrm>
            <a:off x="3686185" y="6459785"/>
            <a:ext cx="4822804"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4FBCBCE-7104-476F-8A0B-DE8DEEC84CAF}" type="slidenum">
              <a:rPr lang="en-US" smtClean="0"/>
              <a:t>‹#›</a:t>
            </a:fld>
            <a:endParaRPr lang="en-US"/>
          </a:p>
        </p:txBody>
      </p:sp>
    </p:spTree>
    <p:extLst>
      <p:ext uri="{BB962C8B-B14F-4D97-AF65-F5344CB8AC3E}">
        <p14:creationId xmlns:p14="http://schemas.microsoft.com/office/powerpoint/2010/main" val="1028476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104EC4-6E8D-40D5-A4FD-E069D03FA04C}" type="datetimeFigureOut">
              <a:rPr lang="en-US" smtClean="0"/>
              <a:t>11/12/2024</a:t>
            </a:fld>
            <a:endParaRPr lang="en-US"/>
          </a:p>
        </p:txBody>
      </p:sp>
      <p:sp>
        <p:nvSpPr>
          <p:cNvPr id="8" name="Footer Placeholder 7"/>
          <p:cNvSpPr>
            <a:spLocks noGrp="1"/>
          </p:cNvSpPr>
          <p:nvPr>
            <p:ph type="ftr" sz="quarter" idx="11"/>
          </p:nvPr>
        </p:nvSpPr>
        <p:spPr>
          <a:xfrm>
            <a:off x="3686185" y="6459785"/>
            <a:ext cx="4822804"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4FBCBCE-7104-476F-8A0B-DE8DEEC84CAF}" type="slidenum">
              <a:rPr lang="en-US" smtClean="0"/>
              <a:t>‹#›</a:t>
            </a:fld>
            <a:endParaRPr lang="en-US"/>
          </a:p>
        </p:txBody>
      </p:sp>
    </p:spTree>
    <p:extLst>
      <p:ext uri="{BB962C8B-B14F-4D97-AF65-F5344CB8AC3E}">
        <p14:creationId xmlns:p14="http://schemas.microsoft.com/office/powerpoint/2010/main" val="2045457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104EC4-6E8D-40D5-A4FD-E069D03FA04C}" type="datetimeFigureOut">
              <a:rPr lang="en-US" smtClean="0"/>
              <a:t>11/12/2024</a:t>
            </a:fld>
            <a:endParaRPr lang="en-US"/>
          </a:p>
        </p:txBody>
      </p:sp>
      <p:sp>
        <p:nvSpPr>
          <p:cNvPr id="4" name="Footer Placeholder 3"/>
          <p:cNvSpPr>
            <a:spLocks noGrp="1"/>
          </p:cNvSpPr>
          <p:nvPr>
            <p:ph type="ftr" sz="quarter" idx="11"/>
          </p:nvPr>
        </p:nvSpPr>
        <p:spPr>
          <a:xfrm>
            <a:off x="3686185" y="6459785"/>
            <a:ext cx="4822804"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4FBCBCE-7104-476F-8A0B-DE8DEEC84CAF}" type="slidenum">
              <a:rPr lang="en-US" smtClean="0"/>
              <a:t>‹#›</a:t>
            </a:fld>
            <a:endParaRPr lang="en-US"/>
          </a:p>
        </p:txBody>
      </p:sp>
    </p:spTree>
    <p:extLst>
      <p:ext uri="{BB962C8B-B14F-4D97-AF65-F5344CB8AC3E}">
        <p14:creationId xmlns:p14="http://schemas.microsoft.com/office/powerpoint/2010/main" val="1134139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F104EC4-6E8D-40D5-A4FD-E069D03FA04C}" type="datetimeFigureOut">
              <a:rPr lang="en-US" smtClean="0"/>
              <a:t>11/12/2024</a:t>
            </a:fld>
            <a:endParaRPr lang="en-US"/>
          </a:p>
        </p:txBody>
      </p:sp>
      <p:sp>
        <p:nvSpPr>
          <p:cNvPr id="8" name="Footer Placeholder 7"/>
          <p:cNvSpPr>
            <a:spLocks noGrp="1"/>
          </p:cNvSpPr>
          <p:nvPr>
            <p:ph type="ftr" sz="quarter" idx="11"/>
          </p:nvPr>
        </p:nvSpPr>
        <p:spPr>
          <a:xfrm>
            <a:off x="3686185" y="6459785"/>
            <a:ext cx="4822804" cy="365125"/>
          </a:xfrm>
          <a:prstGeom prst="rect">
            <a:avLst/>
          </a:prstGeom>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4FBCBCE-7104-476F-8A0B-DE8DEEC84CAF}" type="slidenum">
              <a:rPr lang="en-US" smtClean="0"/>
              <a:t>‹#›</a:t>
            </a:fld>
            <a:endParaRPr lang="en-US"/>
          </a:p>
        </p:txBody>
      </p:sp>
      <p:pic>
        <p:nvPicPr>
          <p:cNvPr id="2" name="Picture 1">
            <a:extLst>
              <a:ext uri="{FF2B5EF4-FFF2-40B4-BE49-F238E27FC236}">
                <a16:creationId xmlns:a16="http://schemas.microsoft.com/office/drawing/2014/main" id="{8BF8B3BD-EF35-90C1-6D24-8D9478DD3CB1}"/>
              </a:ext>
            </a:extLst>
          </p:cNvPr>
          <p:cNvPicPr>
            <a:picLocks noChangeAspect="1"/>
          </p:cNvPicPr>
          <p:nvPr userDrawn="1"/>
        </p:nvPicPr>
        <p:blipFill>
          <a:blip r:embed="rId2"/>
          <a:stretch>
            <a:fillRect/>
          </a:stretch>
        </p:blipFill>
        <p:spPr>
          <a:xfrm>
            <a:off x="9900458" y="5481652"/>
            <a:ext cx="1914310" cy="725487"/>
          </a:xfrm>
          <a:prstGeom prst="rect">
            <a:avLst/>
          </a:prstGeom>
        </p:spPr>
      </p:pic>
    </p:spTree>
    <p:extLst>
      <p:ext uri="{BB962C8B-B14F-4D97-AF65-F5344CB8AC3E}">
        <p14:creationId xmlns:p14="http://schemas.microsoft.com/office/powerpoint/2010/main" val="22343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F104EC4-6E8D-40D5-A4FD-E069D03FA04C}" type="datetimeFigureOut">
              <a:rPr lang="en-US" smtClean="0"/>
              <a:t>11/12/2024</a:t>
            </a:fld>
            <a:endParaRPr lang="en-US"/>
          </a:p>
        </p:txBody>
      </p:sp>
      <p:sp>
        <p:nvSpPr>
          <p:cNvPr id="6" name="Footer Placeholder 5"/>
          <p:cNvSpPr>
            <a:spLocks noGrp="1"/>
          </p:cNvSpPr>
          <p:nvPr>
            <p:ph type="ftr" sz="quarter" idx="11"/>
          </p:nvPr>
        </p:nvSpPr>
        <p:spPr>
          <a:xfrm>
            <a:off x="4800600" y="6459785"/>
            <a:ext cx="4648200" cy="365125"/>
          </a:xfrm>
          <a:prstGeom prst="rect">
            <a:avLst/>
          </a:prstGeom>
        </p:spPr>
        <p:txBody>
          <a:bodyPr/>
          <a:lstStyle>
            <a:lvl1pPr algn="l">
              <a:defRPr>
                <a:solidFill>
                  <a:schemeClr val="tx2"/>
                </a:solidFill>
              </a:defRPr>
            </a:lvl1pPr>
          </a:lstStyle>
          <a:p>
            <a:endParaRPr lang="en-US"/>
          </a:p>
        </p:txBody>
      </p:sp>
      <p:pic>
        <p:nvPicPr>
          <p:cNvPr id="10" name="Picture 9">
            <a:extLst>
              <a:ext uri="{FF2B5EF4-FFF2-40B4-BE49-F238E27FC236}">
                <a16:creationId xmlns:a16="http://schemas.microsoft.com/office/drawing/2014/main" id="{09C5108C-606C-BDDC-BD4F-AB6C9C6F4422}"/>
              </a:ext>
            </a:extLst>
          </p:cNvPr>
          <p:cNvPicPr>
            <a:picLocks noChangeAspect="1"/>
          </p:cNvPicPr>
          <p:nvPr userDrawn="1"/>
        </p:nvPicPr>
        <p:blipFill>
          <a:blip r:embed="rId2"/>
          <a:stretch>
            <a:fillRect/>
          </a:stretch>
        </p:blipFill>
        <p:spPr>
          <a:xfrm>
            <a:off x="9929212" y="5916860"/>
            <a:ext cx="1914310" cy="725487"/>
          </a:xfrm>
          <a:prstGeom prst="rect">
            <a:avLst/>
          </a:prstGeom>
        </p:spPr>
      </p:pic>
    </p:spTree>
    <p:extLst>
      <p:ext uri="{BB962C8B-B14F-4D97-AF65-F5344CB8AC3E}">
        <p14:creationId xmlns:p14="http://schemas.microsoft.com/office/powerpoint/2010/main" val="4056726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104EC4-6E8D-40D5-A4FD-E069D03FA04C}" type="datetimeFigureOut">
              <a:rPr lang="en-US" smtClean="0"/>
              <a:t>11/12/2024</a:t>
            </a:fld>
            <a:endParaRPr lang="en-US"/>
          </a:p>
        </p:txBody>
      </p:sp>
      <p:sp>
        <p:nvSpPr>
          <p:cNvPr id="6" name="Footer Placeholder 5"/>
          <p:cNvSpPr>
            <a:spLocks noGrp="1"/>
          </p:cNvSpPr>
          <p:nvPr>
            <p:ph type="ftr" sz="quarter" idx="11"/>
          </p:nvPr>
        </p:nvSpPr>
        <p:spPr>
          <a:xfrm>
            <a:off x="3686185" y="6459785"/>
            <a:ext cx="4822804"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4FBCBCE-7104-476F-8A0B-DE8DEEC84CAF}" type="slidenum">
              <a:rPr lang="en-US" smtClean="0"/>
              <a:t>‹#›</a:t>
            </a:fld>
            <a:endParaRPr lang="en-US"/>
          </a:p>
        </p:txBody>
      </p:sp>
    </p:spTree>
    <p:extLst>
      <p:ext uri="{BB962C8B-B14F-4D97-AF65-F5344CB8AC3E}">
        <p14:creationId xmlns:p14="http://schemas.microsoft.com/office/powerpoint/2010/main" val="2927288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F104EC4-6E8D-40D5-A4FD-E069D03FA04C}" type="datetimeFigureOut">
              <a:rPr lang="en-US" smtClean="0"/>
              <a:t>11/12/2024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4FBCBCE-7104-476F-8A0B-DE8DEEC84CAF}"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A3D1E571-7B38-21F8-7502-031D6E9BDF6C}"/>
              </a:ext>
            </a:extLst>
          </p:cNvPr>
          <p:cNvSpPr/>
          <p:nvPr userDrawn="1"/>
        </p:nvSpPr>
        <p:spPr>
          <a:xfrm>
            <a:off x="9900458" y="5378838"/>
            <a:ext cx="1914565" cy="722867"/>
          </a:xfrm>
          <a:prstGeom prst="rect">
            <a:avLst/>
          </a:prstGeom>
          <a:blipFill>
            <a:blip r:embed="rId1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6646881"/>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hyperlink" Target="http://www.ksclawyers.com/" TargetMode="External"/><Relationship Id="rId2" Type="http://schemas.openxmlformats.org/officeDocument/2006/relationships/hyperlink" Target="mailto:lbrown@kscsacramento.com" TargetMode="Externa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lbrown@kscsacramento.com" TargetMode="External"/><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hyperlink" Target="mailto:mleclerc@nsgrocery.com" TargetMode="External"/><Relationship Id="rId5" Type="http://schemas.openxmlformats.org/officeDocument/2006/relationships/image" Target="../media/image9.jpg"/><Relationship Id="rId4" Type="http://schemas.openxmlformats.org/officeDocument/2006/relationships/hyperlink" Target="http://www.ksclawyers.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302597-4B21-38F2-D0AC-37AE8F0C6DC2}"/>
              </a:ext>
            </a:extLst>
          </p:cNvPr>
          <p:cNvSpPr>
            <a:spLocks noGrp="1"/>
          </p:cNvSpPr>
          <p:nvPr>
            <p:ph type="ctrTitle"/>
          </p:nvPr>
        </p:nvSpPr>
        <p:spPr>
          <a:xfrm>
            <a:off x="4872512" y="392067"/>
            <a:ext cx="6253317" cy="3686015"/>
          </a:xfrm>
        </p:spPr>
        <p:txBody>
          <a:bodyPr>
            <a:normAutofit/>
          </a:bodyPr>
          <a:lstStyle/>
          <a:p>
            <a:pPr algn="ctr"/>
            <a:r>
              <a:rPr lang="en-US" sz="6800" dirty="0"/>
              <a:t>2025 </a:t>
            </a:r>
            <a:br>
              <a:rPr lang="en-US" sz="6800" dirty="0"/>
            </a:br>
            <a:r>
              <a:rPr lang="en-US" sz="6800" dirty="0"/>
              <a:t>New Laws Impacting CGA</a:t>
            </a:r>
          </a:p>
        </p:txBody>
      </p:sp>
      <p:cxnSp>
        <p:nvCxnSpPr>
          <p:cNvPr id="1033" name="Straight Connector 1032">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035" name="Rectangle 1034">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37" name="Rectangle 1036">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3" name="Content Placeholder 4" descr="Logo&#10;&#10;Description automatically generated">
            <a:extLst>
              <a:ext uri="{FF2B5EF4-FFF2-40B4-BE49-F238E27FC236}">
                <a16:creationId xmlns:a16="http://schemas.microsoft.com/office/drawing/2014/main" id="{1B885FBD-15B7-F896-7D7A-806BAFA9D6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171" y="1614197"/>
            <a:ext cx="3009827" cy="2483108"/>
          </a:xfrm>
          <a:prstGeom prst="rect">
            <a:avLst/>
          </a:prstGeom>
        </p:spPr>
      </p:pic>
      <p:sp>
        <p:nvSpPr>
          <p:cNvPr id="4" name="TextBox 3">
            <a:extLst>
              <a:ext uri="{FF2B5EF4-FFF2-40B4-BE49-F238E27FC236}">
                <a16:creationId xmlns:a16="http://schemas.microsoft.com/office/drawing/2014/main" id="{49B8FB04-E5A0-1287-C9EB-B9A5575DED33}"/>
              </a:ext>
            </a:extLst>
          </p:cNvPr>
          <p:cNvSpPr txBox="1"/>
          <p:nvPr/>
        </p:nvSpPr>
        <p:spPr>
          <a:xfrm>
            <a:off x="6096000" y="4807390"/>
            <a:ext cx="4496554" cy="646331"/>
          </a:xfrm>
          <a:prstGeom prst="rect">
            <a:avLst/>
          </a:prstGeom>
          <a:noFill/>
        </p:spPr>
        <p:txBody>
          <a:bodyPr wrap="square" rtlCol="0">
            <a:spAutoFit/>
          </a:bodyPr>
          <a:lstStyle/>
          <a:p>
            <a:r>
              <a:rPr lang="en-US" sz="3600" dirty="0">
                <a:latin typeface="+mj-lt"/>
              </a:rPr>
              <a:t>November 12, 2024</a:t>
            </a:r>
          </a:p>
        </p:txBody>
      </p:sp>
    </p:spTree>
    <p:extLst>
      <p:ext uri="{BB962C8B-B14F-4D97-AF65-F5344CB8AC3E}">
        <p14:creationId xmlns:p14="http://schemas.microsoft.com/office/powerpoint/2010/main" val="4125173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C2FD3-208D-5D61-5803-97427BFD1018}"/>
              </a:ext>
            </a:extLst>
          </p:cNvPr>
          <p:cNvSpPr>
            <a:spLocks noGrp="1"/>
          </p:cNvSpPr>
          <p:nvPr>
            <p:ph type="title"/>
          </p:nvPr>
        </p:nvSpPr>
        <p:spPr/>
        <p:txBody>
          <a:bodyPr/>
          <a:lstStyle/>
          <a:p>
            <a:pPr algn="ctr"/>
            <a:r>
              <a:rPr lang="en-US" dirty="0"/>
              <a:t>SB 1013: Dealer Cooperative</a:t>
            </a:r>
          </a:p>
        </p:txBody>
      </p:sp>
      <p:sp>
        <p:nvSpPr>
          <p:cNvPr id="3" name="Content Placeholder 2">
            <a:extLst>
              <a:ext uri="{FF2B5EF4-FFF2-40B4-BE49-F238E27FC236}">
                <a16:creationId xmlns:a16="http://schemas.microsoft.com/office/drawing/2014/main" id="{4955D4CC-8D25-5327-41E3-D31759D3A4F3}"/>
              </a:ext>
            </a:extLst>
          </p:cNvPr>
          <p:cNvSpPr>
            <a:spLocks noGrp="1"/>
          </p:cNvSpPr>
          <p:nvPr>
            <p:ph idx="1"/>
          </p:nvPr>
        </p:nvSpPr>
        <p:spPr/>
        <p:txBody>
          <a:bodyPr>
            <a:normAutofit/>
          </a:bodyPr>
          <a:lstStyle/>
          <a:p>
            <a:pPr>
              <a:buFont typeface="Wingdings" panose="05000000000000000000" pitchFamily="2" charset="2"/>
              <a:buChar char="§"/>
            </a:pPr>
            <a:r>
              <a:rPr lang="en-US" sz="2400" dirty="0">
                <a:latin typeface="+mj-lt"/>
              </a:rPr>
              <a:t>Eliminates the option for grocers to pay $100/day in lieu payment for not redeeming in store</a:t>
            </a:r>
          </a:p>
          <a:p>
            <a:pPr>
              <a:buFont typeface="Wingdings" panose="05000000000000000000" pitchFamily="2" charset="2"/>
              <a:buChar char="§"/>
            </a:pPr>
            <a:r>
              <a:rPr lang="en-US" sz="2400" dirty="0">
                <a:latin typeface="+mj-lt"/>
              </a:rPr>
              <a:t>Requires grocers to either:</a:t>
            </a:r>
          </a:p>
          <a:p>
            <a:pPr lvl="1">
              <a:buFont typeface="Wingdings" panose="05000000000000000000" pitchFamily="2" charset="2"/>
              <a:buChar char="§"/>
            </a:pPr>
            <a:r>
              <a:rPr lang="en-US" sz="2400" dirty="0">
                <a:latin typeface="+mj-lt"/>
              </a:rPr>
              <a:t>(1) Join a dealer cooperative to provide a dealer cooperative and follow a redemption plan to serve that convenience zone or</a:t>
            </a:r>
          </a:p>
          <a:p>
            <a:pPr lvl="1">
              <a:buFont typeface="Wingdings" panose="05000000000000000000" pitchFamily="2" charset="2"/>
              <a:buChar char="§"/>
            </a:pPr>
            <a:r>
              <a:rPr lang="en-US" sz="2400" dirty="0">
                <a:latin typeface="+mj-lt"/>
              </a:rPr>
              <a:t>(2) Implement an in-store take back program </a:t>
            </a:r>
          </a:p>
          <a:p>
            <a:pPr>
              <a:buFont typeface="Wingdings" panose="05000000000000000000" pitchFamily="2" charset="2"/>
              <a:buChar char="§"/>
            </a:pPr>
            <a:r>
              <a:rPr lang="en-US" sz="2400" dirty="0">
                <a:solidFill>
                  <a:srgbClr val="0070C0"/>
                </a:solidFill>
                <a:latin typeface="+mj-lt"/>
              </a:rPr>
              <a:t>Effective date: January 1, 2025</a:t>
            </a:r>
          </a:p>
          <a:p>
            <a:endParaRPr lang="en-US" dirty="0"/>
          </a:p>
        </p:txBody>
      </p:sp>
    </p:spTree>
    <p:extLst>
      <p:ext uri="{BB962C8B-B14F-4D97-AF65-F5344CB8AC3E}">
        <p14:creationId xmlns:p14="http://schemas.microsoft.com/office/powerpoint/2010/main" val="1662766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6BE80-54F3-06BD-5590-2F1E83EC4A31}"/>
              </a:ext>
            </a:extLst>
          </p:cNvPr>
          <p:cNvSpPr>
            <a:spLocks noGrp="1"/>
          </p:cNvSpPr>
          <p:nvPr>
            <p:ph type="title"/>
          </p:nvPr>
        </p:nvSpPr>
        <p:spPr/>
        <p:txBody>
          <a:bodyPr/>
          <a:lstStyle/>
          <a:p>
            <a:r>
              <a:rPr lang="en-US"/>
              <a:t>SB 1089: </a:t>
            </a:r>
            <a:r>
              <a:rPr lang="en-US" dirty="0"/>
              <a:t>Store Closure</a:t>
            </a:r>
          </a:p>
        </p:txBody>
      </p:sp>
      <p:sp>
        <p:nvSpPr>
          <p:cNvPr id="3" name="Content Placeholder 2">
            <a:extLst>
              <a:ext uri="{FF2B5EF4-FFF2-40B4-BE49-F238E27FC236}">
                <a16:creationId xmlns:a16="http://schemas.microsoft.com/office/drawing/2014/main" id="{0D2D442F-005A-1616-601F-E77560C18E20}"/>
              </a:ext>
            </a:extLst>
          </p:cNvPr>
          <p:cNvSpPr>
            <a:spLocks noGrp="1"/>
          </p:cNvSpPr>
          <p:nvPr>
            <p:ph idx="1"/>
          </p:nvPr>
        </p:nvSpPr>
        <p:spPr/>
        <p:txBody>
          <a:bodyPr>
            <a:normAutofit fontScale="85000" lnSpcReduction="20000"/>
          </a:bodyPr>
          <a:lstStyle/>
          <a:p>
            <a:r>
              <a:rPr lang="en-US" dirty="0"/>
              <a:t>A covered establishment shall, no later than 45 days before closure, perform the following:</a:t>
            </a:r>
          </a:p>
          <a:p>
            <a:pPr lvl="1"/>
            <a:r>
              <a:rPr lang="en-US" dirty="0"/>
              <a:t>Provide written notice to employees and their authorized representative</a:t>
            </a:r>
          </a:p>
          <a:p>
            <a:pPr lvl="2"/>
            <a:r>
              <a:rPr lang="en-US" dirty="0"/>
              <a:t>Notice to employees is to provided no later than 30 days for covered establishments with less that 5 employees</a:t>
            </a:r>
          </a:p>
          <a:p>
            <a:pPr lvl="1"/>
            <a:r>
              <a:rPr lang="en-US" dirty="0"/>
              <a:t>The Employment Development Department</a:t>
            </a:r>
          </a:p>
          <a:p>
            <a:pPr lvl="1"/>
            <a:r>
              <a:rPr lang="en-US" dirty="0"/>
              <a:t>The State Department of Social Services</a:t>
            </a:r>
          </a:p>
          <a:p>
            <a:pPr lvl="1"/>
            <a:r>
              <a:rPr lang="en-US" dirty="0"/>
              <a:t>The local workforce development board (city and county)</a:t>
            </a:r>
          </a:p>
          <a:p>
            <a:pPr lvl="1"/>
            <a:r>
              <a:rPr lang="en-US" dirty="0"/>
              <a:t>The chief elected official of the city and county</a:t>
            </a:r>
          </a:p>
          <a:p>
            <a:r>
              <a:rPr lang="en-US" dirty="0"/>
              <a:t>A covered establishment owned by a person who owns 15 or fewer stores nationwide does not need to provide notice the EDD, local workforce board or local elected officials.</a:t>
            </a:r>
          </a:p>
          <a:p>
            <a:r>
              <a:rPr lang="en-US" dirty="0"/>
              <a:t>The covered establishment must post a written notice of the closure in a conspicuous location at the entrance</a:t>
            </a:r>
          </a:p>
          <a:p>
            <a:r>
              <a:rPr lang="en-US" dirty="0"/>
              <a:t>Take reasonable steps to provide written notice in a form the covered establishment regularly communicates or advertises to customers.</a:t>
            </a:r>
          </a:p>
          <a:p>
            <a:r>
              <a:rPr lang="en-US" dirty="0"/>
              <a:t>Notice not required if closure is caused by physical calamity, war, or business circumstances not reasonably foreseeable at the time the notice is required. </a:t>
            </a:r>
          </a:p>
          <a:p>
            <a:r>
              <a:rPr lang="en-US" dirty="0"/>
              <a:t>Civil penalty not to exceed $10,000 brought by any person injured by the violation. </a:t>
            </a:r>
          </a:p>
          <a:p>
            <a:endParaRPr lang="en-US" dirty="0"/>
          </a:p>
        </p:txBody>
      </p:sp>
    </p:spTree>
    <p:extLst>
      <p:ext uri="{BB962C8B-B14F-4D97-AF65-F5344CB8AC3E}">
        <p14:creationId xmlns:p14="http://schemas.microsoft.com/office/powerpoint/2010/main" val="1558568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5CE36-6307-6AA1-968E-67C2BAC310E6}"/>
              </a:ext>
            </a:extLst>
          </p:cNvPr>
          <p:cNvSpPr>
            <a:spLocks noGrp="1"/>
          </p:cNvSpPr>
          <p:nvPr>
            <p:ph type="title"/>
          </p:nvPr>
        </p:nvSpPr>
        <p:spPr/>
        <p:txBody>
          <a:bodyPr/>
          <a:lstStyle/>
          <a:p>
            <a:pPr algn="ctr"/>
            <a:r>
              <a:rPr lang="en-US" dirty="0"/>
              <a:t>SB 399: Employer Communications</a:t>
            </a:r>
          </a:p>
        </p:txBody>
      </p:sp>
      <p:sp>
        <p:nvSpPr>
          <p:cNvPr id="3" name="Content Placeholder 2">
            <a:extLst>
              <a:ext uri="{FF2B5EF4-FFF2-40B4-BE49-F238E27FC236}">
                <a16:creationId xmlns:a16="http://schemas.microsoft.com/office/drawing/2014/main" id="{32815ADB-7CC3-066C-BA80-033783237B2B}"/>
              </a:ext>
            </a:extLst>
          </p:cNvPr>
          <p:cNvSpPr>
            <a:spLocks noGrp="1"/>
          </p:cNvSpPr>
          <p:nvPr>
            <p:ph idx="1"/>
          </p:nvPr>
        </p:nvSpPr>
        <p:spPr>
          <a:xfrm>
            <a:off x="464127" y="1845734"/>
            <a:ext cx="11111345" cy="4023360"/>
          </a:xfrm>
        </p:spPr>
        <p:txBody>
          <a:bodyPr>
            <a:normAutofit/>
          </a:bodyPr>
          <a:lstStyle/>
          <a:p>
            <a:pPr marL="434340" indent="-342900" algn="just" fontAlgn="base">
              <a:buFont typeface="Arial" panose="020B0604020202020204" pitchFamily="34" charset="0"/>
              <a:buChar char="•"/>
            </a:pPr>
            <a:r>
              <a:rPr lang="en-US" sz="2400" b="0" i="0" dirty="0">
                <a:solidFill>
                  <a:srgbClr val="333333"/>
                </a:solidFill>
                <a:effectLst/>
                <a:latin typeface="Cambria" panose="02040503050406030204" pitchFamily="18" charset="0"/>
                <a:ea typeface="Cambria" panose="02040503050406030204" pitchFamily="18" charset="0"/>
              </a:rPr>
              <a:t>Prohibits an employer from threatening an employing with discharge, discrimination, retaliation or adverse action because an employee </a:t>
            </a:r>
            <a:r>
              <a:rPr lang="en-US" sz="2400" dirty="0">
                <a:solidFill>
                  <a:srgbClr val="333333"/>
                </a:solidFill>
                <a:latin typeface="Cambria" panose="02040503050406030204" pitchFamily="18" charset="0"/>
                <a:ea typeface="Cambria" panose="02040503050406030204" pitchFamily="18" charset="0"/>
              </a:rPr>
              <a:t>declines to attend an employee-sponsored meeting or listen to communication re: employer’s opinion about religious or political matter.</a:t>
            </a:r>
          </a:p>
          <a:p>
            <a:pPr marL="726948" lvl="1" indent="-342900" algn="just" fontAlgn="base">
              <a:buFont typeface="Arial" panose="020B0604020202020204" pitchFamily="34" charset="0"/>
              <a:buChar char="•"/>
            </a:pPr>
            <a:r>
              <a:rPr lang="en-US" sz="2200" dirty="0">
                <a:solidFill>
                  <a:srgbClr val="333333"/>
                </a:solidFill>
                <a:latin typeface="Cambria" panose="02040503050406030204" pitchFamily="18" charset="0"/>
                <a:ea typeface="Cambria" panose="02040503050406030204" pitchFamily="18" charset="0"/>
              </a:rPr>
              <a:t>“Political matters” matters relating to elections for political office, political parties, legislation, regulation, and the decision to join or support any political party or political or labor organization.</a:t>
            </a:r>
          </a:p>
          <a:p>
            <a:pPr marL="434340" indent="-342900" algn="just" fontAlgn="base">
              <a:buFont typeface="Arial" panose="020B0604020202020204" pitchFamily="34" charset="0"/>
              <a:buChar char="•"/>
            </a:pPr>
            <a:r>
              <a:rPr lang="en-US" sz="2400" b="0" i="0" dirty="0">
                <a:solidFill>
                  <a:srgbClr val="333333"/>
                </a:solidFill>
                <a:effectLst/>
                <a:latin typeface="Cambria" panose="02040503050406030204" pitchFamily="18" charset="0"/>
                <a:ea typeface="Cambria" panose="02040503050406030204" pitchFamily="18" charset="0"/>
              </a:rPr>
              <a:t>$500</a:t>
            </a:r>
            <a:r>
              <a:rPr lang="en-US" sz="2400" dirty="0">
                <a:solidFill>
                  <a:srgbClr val="333333"/>
                </a:solidFill>
                <a:latin typeface="Cambria" panose="02040503050406030204" pitchFamily="18" charset="0"/>
                <a:ea typeface="Cambria" panose="02040503050406030204" pitchFamily="18" charset="0"/>
              </a:rPr>
              <a:t> </a:t>
            </a:r>
            <a:r>
              <a:rPr lang="en-US" sz="2400" b="0" i="0" dirty="0">
                <a:solidFill>
                  <a:srgbClr val="333333"/>
                </a:solidFill>
                <a:effectLst/>
                <a:latin typeface="Cambria" panose="02040503050406030204" pitchFamily="18" charset="0"/>
                <a:ea typeface="Cambria" panose="02040503050406030204" pitchFamily="18" charset="0"/>
              </a:rPr>
              <a:t>civil penalty per employee per violation</a:t>
            </a:r>
          </a:p>
          <a:p>
            <a:pPr marL="434340" indent="-342900" algn="just" fontAlgn="base">
              <a:buFont typeface="Arial" panose="020B0604020202020204" pitchFamily="34" charset="0"/>
              <a:buChar char="•"/>
            </a:pPr>
            <a:r>
              <a:rPr lang="en-US" sz="2400" dirty="0">
                <a:solidFill>
                  <a:srgbClr val="0070C0"/>
                </a:solidFill>
                <a:latin typeface="Cambria" panose="02040503050406030204" pitchFamily="18" charset="0"/>
                <a:ea typeface="Cambria" panose="02040503050406030204" pitchFamily="18" charset="0"/>
              </a:rPr>
              <a:t>Effective date: January 1, 2025</a:t>
            </a:r>
          </a:p>
          <a:p>
            <a:endParaRPr lang="en-US" dirty="0"/>
          </a:p>
        </p:txBody>
      </p:sp>
    </p:spTree>
    <p:extLst>
      <p:ext uri="{BB962C8B-B14F-4D97-AF65-F5344CB8AC3E}">
        <p14:creationId xmlns:p14="http://schemas.microsoft.com/office/powerpoint/2010/main" val="1092790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2F986-F666-6FAA-78A6-707313D864A6}"/>
              </a:ext>
            </a:extLst>
          </p:cNvPr>
          <p:cNvSpPr>
            <a:spLocks noGrp="1"/>
          </p:cNvSpPr>
          <p:nvPr>
            <p:ph type="title"/>
          </p:nvPr>
        </p:nvSpPr>
        <p:spPr/>
        <p:txBody>
          <a:bodyPr/>
          <a:lstStyle/>
          <a:p>
            <a:pPr algn="ctr"/>
            <a:r>
              <a:rPr lang="en-US" dirty="0"/>
              <a:t>SB 428: Temporary Restraining Order (TRO)</a:t>
            </a:r>
          </a:p>
        </p:txBody>
      </p:sp>
      <p:sp>
        <p:nvSpPr>
          <p:cNvPr id="3" name="Content Placeholder 2">
            <a:extLst>
              <a:ext uri="{FF2B5EF4-FFF2-40B4-BE49-F238E27FC236}">
                <a16:creationId xmlns:a16="http://schemas.microsoft.com/office/drawing/2014/main" id="{62EA77A6-3189-C2F4-C2EA-AC739CBF5BFC}"/>
              </a:ext>
            </a:extLst>
          </p:cNvPr>
          <p:cNvSpPr>
            <a:spLocks noGrp="1"/>
          </p:cNvSpPr>
          <p:nvPr>
            <p:ph idx="1"/>
          </p:nvPr>
        </p:nvSpPr>
        <p:spPr/>
        <p:txBody>
          <a:bodyPr>
            <a:normAutofit/>
          </a:bodyPr>
          <a:lstStyle/>
          <a:p>
            <a:pPr>
              <a:buFont typeface="Wingdings" panose="05000000000000000000" pitchFamily="2" charset="2"/>
              <a:buChar char="§"/>
            </a:pPr>
            <a:r>
              <a:rPr lang="en-US" sz="2400" dirty="0">
                <a:latin typeface="+mj-lt"/>
              </a:rPr>
              <a:t>Authorizes an employer whose employee has experienced harassment to seek a TRO and an injunction on behalf of their employee with clear and convincing evidence of irreparable harm</a:t>
            </a:r>
          </a:p>
          <a:p>
            <a:pPr>
              <a:buFont typeface="Wingdings" panose="05000000000000000000" pitchFamily="2" charset="2"/>
              <a:buChar char="§"/>
            </a:pPr>
            <a:r>
              <a:rPr lang="en-US" sz="2400" dirty="0">
                <a:latin typeface="+mj-lt"/>
              </a:rPr>
              <a:t>Requires an employer to allow employee to not be named in TRO before filing </a:t>
            </a:r>
          </a:p>
          <a:p>
            <a:pPr>
              <a:buFont typeface="Wingdings" panose="05000000000000000000" pitchFamily="2" charset="2"/>
              <a:buChar char="§"/>
            </a:pPr>
            <a:r>
              <a:rPr lang="en-US" sz="2400" dirty="0">
                <a:solidFill>
                  <a:srgbClr val="0070C0"/>
                </a:solidFill>
                <a:latin typeface="+mj-lt"/>
              </a:rPr>
              <a:t>Effective date: January 1, 2025</a:t>
            </a:r>
          </a:p>
        </p:txBody>
      </p:sp>
    </p:spTree>
    <p:extLst>
      <p:ext uri="{BB962C8B-B14F-4D97-AF65-F5344CB8AC3E}">
        <p14:creationId xmlns:p14="http://schemas.microsoft.com/office/powerpoint/2010/main" val="4017355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F5907-AFF4-AFDD-3671-305E5232F488}"/>
              </a:ext>
            </a:extLst>
          </p:cNvPr>
          <p:cNvSpPr>
            <a:spLocks noGrp="1"/>
          </p:cNvSpPr>
          <p:nvPr>
            <p:ph type="title"/>
          </p:nvPr>
        </p:nvSpPr>
        <p:spPr/>
        <p:txBody>
          <a:bodyPr/>
          <a:lstStyle/>
          <a:p>
            <a:pPr algn="ctr"/>
            <a:r>
              <a:rPr lang="en-US" dirty="0"/>
              <a:t>SB 1100: Driver’s License</a:t>
            </a:r>
          </a:p>
        </p:txBody>
      </p:sp>
      <p:sp>
        <p:nvSpPr>
          <p:cNvPr id="3" name="Content Placeholder 2">
            <a:extLst>
              <a:ext uri="{FF2B5EF4-FFF2-40B4-BE49-F238E27FC236}">
                <a16:creationId xmlns:a16="http://schemas.microsoft.com/office/drawing/2014/main" id="{A7A1BE23-CD9D-D5CF-40AC-3BEB837B96A3}"/>
              </a:ext>
            </a:extLst>
          </p:cNvPr>
          <p:cNvSpPr>
            <a:spLocks noGrp="1"/>
          </p:cNvSpPr>
          <p:nvPr>
            <p:ph idx="1"/>
          </p:nvPr>
        </p:nvSpPr>
        <p:spPr>
          <a:xfrm>
            <a:off x="1097280" y="1845733"/>
            <a:ext cx="10058400" cy="3384357"/>
          </a:xfrm>
        </p:spPr>
        <p:txBody>
          <a:bodyPr>
            <a:normAutofit/>
          </a:bodyPr>
          <a:lstStyle/>
          <a:p>
            <a:pPr>
              <a:buFont typeface="Wingdings" panose="05000000000000000000" pitchFamily="2" charset="2"/>
              <a:buChar char="§"/>
            </a:pPr>
            <a:r>
              <a:rPr lang="en-US" sz="2800" kern="100" dirty="0">
                <a:effectLst/>
                <a:latin typeface="+mj-lt"/>
                <a:ea typeface="Calibri" panose="020F0502020204030204" pitchFamily="34" charset="0"/>
                <a:cs typeface="Times New Roman" panose="02020603050405020304" pitchFamily="18" charset="0"/>
              </a:rPr>
              <a:t>Prohibit employers from including statement on job posting material that applicant must have driver’s license</a:t>
            </a:r>
          </a:p>
          <a:p>
            <a:pPr lvl="1">
              <a:buFont typeface="Wingdings" panose="05000000000000000000" pitchFamily="2" charset="2"/>
              <a:buChar char="§"/>
            </a:pPr>
            <a:r>
              <a:rPr lang="en-US" sz="2400" kern="100" dirty="0">
                <a:latin typeface="+mj-lt"/>
                <a:ea typeface="Calibri" panose="020F0502020204030204" pitchFamily="34" charset="0"/>
                <a:cs typeface="Times New Roman" panose="02020603050405020304" pitchFamily="18" charset="0"/>
              </a:rPr>
              <a:t>Exceptions: Driving is one of the job functions and alternative form of transportation (ride-hailing, biking, walking) would not be comparable in time travel or cost</a:t>
            </a:r>
          </a:p>
          <a:p>
            <a:pPr>
              <a:buFont typeface="Wingdings" panose="05000000000000000000" pitchFamily="2" charset="2"/>
              <a:buChar char="§"/>
            </a:pPr>
            <a:r>
              <a:rPr lang="en-US" sz="2800" kern="100" dirty="0">
                <a:solidFill>
                  <a:srgbClr val="0070C0"/>
                </a:solidFill>
                <a:effectLst/>
                <a:latin typeface="+mj-lt"/>
                <a:ea typeface="Calibri" panose="020F0502020204030204" pitchFamily="34" charset="0"/>
                <a:cs typeface="Times New Roman" panose="02020603050405020304" pitchFamily="18" charset="0"/>
              </a:rPr>
              <a:t>Effective date: January 1, 2025</a:t>
            </a:r>
          </a:p>
        </p:txBody>
      </p:sp>
    </p:spTree>
    <p:extLst>
      <p:ext uri="{BB962C8B-B14F-4D97-AF65-F5344CB8AC3E}">
        <p14:creationId xmlns:p14="http://schemas.microsoft.com/office/powerpoint/2010/main" val="475152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0539B-07CF-85AC-8E92-14E1BE23A21F}"/>
              </a:ext>
            </a:extLst>
          </p:cNvPr>
          <p:cNvSpPr>
            <a:spLocks noGrp="1"/>
          </p:cNvSpPr>
          <p:nvPr>
            <p:ph type="title"/>
          </p:nvPr>
        </p:nvSpPr>
        <p:spPr/>
        <p:txBody>
          <a:bodyPr>
            <a:normAutofit/>
          </a:bodyPr>
          <a:lstStyle/>
          <a:p>
            <a:pPr algn="ctr"/>
            <a:r>
              <a:rPr lang="en-US" dirty="0"/>
              <a:t>AB 2123: Paid Family Leave</a:t>
            </a:r>
          </a:p>
        </p:txBody>
      </p:sp>
      <p:sp>
        <p:nvSpPr>
          <p:cNvPr id="3" name="Content Placeholder 2">
            <a:extLst>
              <a:ext uri="{FF2B5EF4-FFF2-40B4-BE49-F238E27FC236}">
                <a16:creationId xmlns:a16="http://schemas.microsoft.com/office/drawing/2014/main" id="{7F7A342C-C8C1-86A4-C82C-9AD31041912E}"/>
              </a:ext>
            </a:extLst>
          </p:cNvPr>
          <p:cNvSpPr>
            <a:spLocks noGrp="1"/>
          </p:cNvSpPr>
          <p:nvPr>
            <p:ph idx="1"/>
          </p:nvPr>
        </p:nvSpPr>
        <p:spPr/>
        <p:txBody>
          <a:bodyPr>
            <a:normAutofit/>
          </a:bodyPr>
          <a:lstStyle/>
          <a:p>
            <a:r>
              <a:rPr lang="en-US" sz="2400" kern="100" dirty="0">
                <a:effectLst/>
                <a:latin typeface="+mj-lt"/>
                <a:ea typeface="Calibri" panose="020F0502020204030204" pitchFamily="34" charset="0"/>
                <a:cs typeface="Times New Roman" panose="02020603050405020304" pitchFamily="18" charset="0"/>
              </a:rPr>
              <a:t>Employers may not require employees to take up to two weeks of accrued vacation before being able to access Paid Family Leave (PFL)</a:t>
            </a:r>
          </a:p>
          <a:p>
            <a:r>
              <a:rPr lang="en-US" sz="2800" dirty="0">
                <a:solidFill>
                  <a:srgbClr val="0070C0"/>
                </a:solidFill>
                <a:latin typeface="+mj-lt"/>
              </a:rPr>
              <a:t>Effective date: January 1, 2025</a:t>
            </a:r>
          </a:p>
        </p:txBody>
      </p:sp>
    </p:spTree>
    <p:extLst>
      <p:ext uri="{BB962C8B-B14F-4D97-AF65-F5344CB8AC3E}">
        <p14:creationId xmlns:p14="http://schemas.microsoft.com/office/powerpoint/2010/main" val="871952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C14E2-F176-6521-E3FE-27F8741A43FB}"/>
              </a:ext>
            </a:extLst>
          </p:cNvPr>
          <p:cNvSpPr>
            <a:spLocks noGrp="1"/>
          </p:cNvSpPr>
          <p:nvPr>
            <p:ph type="title"/>
          </p:nvPr>
        </p:nvSpPr>
        <p:spPr/>
        <p:txBody>
          <a:bodyPr/>
          <a:lstStyle/>
          <a:p>
            <a:pPr algn="ctr"/>
            <a:r>
              <a:rPr lang="en-US" dirty="0"/>
              <a:t>AB 375: Food Platform Delivery Driver Disclosure</a:t>
            </a:r>
          </a:p>
        </p:txBody>
      </p:sp>
      <p:sp>
        <p:nvSpPr>
          <p:cNvPr id="3" name="Content Placeholder 2">
            <a:extLst>
              <a:ext uri="{FF2B5EF4-FFF2-40B4-BE49-F238E27FC236}">
                <a16:creationId xmlns:a16="http://schemas.microsoft.com/office/drawing/2014/main" id="{5E57D5B4-F931-C2C0-848F-763C17E00490}"/>
              </a:ext>
            </a:extLst>
          </p:cNvPr>
          <p:cNvSpPr>
            <a:spLocks noGrp="1"/>
          </p:cNvSpPr>
          <p:nvPr>
            <p:ph idx="1"/>
          </p:nvPr>
        </p:nvSpPr>
        <p:spPr/>
        <p:txBody>
          <a:bodyPr>
            <a:normAutofit/>
          </a:bodyPr>
          <a:lstStyle/>
          <a:p>
            <a:r>
              <a:rPr lang="en-US" sz="2400" kern="100" dirty="0">
                <a:effectLst/>
                <a:latin typeface="+mj-lt"/>
                <a:ea typeface="Calibri" panose="020F0502020204030204" pitchFamily="34" charset="0"/>
                <a:cs typeface="Times New Roman" panose="02020603050405020304" pitchFamily="18" charset="0"/>
              </a:rPr>
              <a:t>Existing law: Fair Food Delivery Act of 2020 regulates third-party food delivery platforms</a:t>
            </a:r>
          </a:p>
          <a:p>
            <a:r>
              <a:rPr lang="en-US" sz="2400" kern="100" dirty="0">
                <a:latin typeface="+mj-lt"/>
                <a:ea typeface="Calibri" panose="020F0502020204030204" pitchFamily="34" charset="0"/>
                <a:cs typeface="Times New Roman" panose="02020603050405020304" pitchFamily="18" charset="0"/>
              </a:rPr>
              <a:t>Requires platforms to disclose delivery driver’s first name and picture to customer and notify customer when purchase is out for delivery </a:t>
            </a:r>
          </a:p>
          <a:p>
            <a:r>
              <a:rPr lang="en-US" sz="2400" kern="100" dirty="0">
                <a:effectLst/>
                <a:latin typeface="+mj-lt"/>
                <a:ea typeface="Calibri" panose="020F0502020204030204" pitchFamily="34" charset="0"/>
                <a:cs typeface="Times New Roman" panose="02020603050405020304" pitchFamily="18" charset="0"/>
              </a:rPr>
              <a:t>Exceptions:</a:t>
            </a:r>
          </a:p>
          <a:p>
            <a:pPr lvl="1"/>
            <a:r>
              <a:rPr lang="en-US" kern="100" dirty="0">
                <a:latin typeface="+mj-lt"/>
                <a:ea typeface="Calibri" panose="020F0502020204030204" pitchFamily="34" charset="0"/>
                <a:cs typeface="Times New Roman" panose="02020603050405020304" pitchFamily="18" charset="0"/>
              </a:rPr>
              <a:t>If food facility uses their own delivery drivers for delivery of order</a:t>
            </a:r>
          </a:p>
          <a:p>
            <a:pPr lvl="1"/>
            <a:r>
              <a:rPr lang="en-US" kern="100" dirty="0">
                <a:effectLst/>
                <a:latin typeface="+mj-lt"/>
                <a:ea typeface="Calibri" panose="020F0502020204030204" pitchFamily="34" charset="0"/>
                <a:cs typeface="Times New Roman" panose="02020603050405020304" pitchFamily="18" charset="0"/>
              </a:rPr>
              <a:t> If food facility receives order through its internet website or a third-party that it’s a food delivery platform</a:t>
            </a:r>
          </a:p>
          <a:p>
            <a:r>
              <a:rPr lang="en-US" sz="2400" kern="100" dirty="0">
                <a:solidFill>
                  <a:srgbClr val="0070C0"/>
                </a:solidFill>
                <a:effectLst/>
                <a:latin typeface="+mj-lt"/>
                <a:ea typeface="Calibri" panose="020F0502020204030204" pitchFamily="34" charset="0"/>
                <a:cs typeface="Times New Roman" panose="02020603050405020304" pitchFamily="18" charset="0"/>
              </a:rPr>
              <a:t>Effective </a:t>
            </a:r>
            <a:r>
              <a:rPr lang="en-US" sz="2400" kern="100" dirty="0">
                <a:solidFill>
                  <a:srgbClr val="0070C0"/>
                </a:solidFill>
                <a:latin typeface="+mj-lt"/>
                <a:ea typeface="Calibri" panose="020F0502020204030204" pitchFamily="34" charset="0"/>
                <a:cs typeface="Times New Roman" panose="02020603050405020304" pitchFamily="18" charset="0"/>
              </a:rPr>
              <a:t>date: March 1, 2025</a:t>
            </a:r>
            <a:endParaRPr lang="en-US" sz="2800" dirty="0">
              <a:solidFill>
                <a:srgbClr val="0070C0"/>
              </a:solidFill>
              <a:latin typeface="+mj-lt"/>
            </a:endParaRPr>
          </a:p>
        </p:txBody>
      </p:sp>
    </p:spTree>
    <p:extLst>
      <p:ext uri="{BB962C8B-B14F-4D97-AF65-F5344CB8AC3E}">
        <p14:creationId xmlns:p14="http://schemas.microsoft.com/office/powerpoint/2010/main" val="590227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C2579DAE-C141-48DB-810E-C070C3008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33" name="Rectangle 1032">
            <a:extLst>
              <a:ext uri="{FF2B5EF4-FFF2-40B4-BE49-F238E27FC236}">
                <a16:creationId xmlns:a16="http://schemas.microsoft.com/office/drawing/2014/main" id="{02FD90C3-6350-4D5B-9738-6E94EDF30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035" name="Rectangle 1034">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9" name="Rectangle 1038">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alifornia capitol one - california legislature stock pictures, royalty-free photos &amp; images">
            <a:extLst>
              <a:ext uri="{FF2B5EF4-FFF2-40B4-BE49-F238E27FC236}">
                <a16:creationId xmlns:a16="http://schemas.microsoft.com/office/drawing/2014/main" id="{9ECB5802-096F-A8D6-A6A3-E677355AC01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312261" y="905933"/>
            <a:ext cx="9599481" cy="503972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B41B658D-E2D9-5E17-DEA6-C9E8FB5326EA}"/>
              </a:ext>
            </a:extLst>
          </p:cNvPr>
          <p:cNvSpPr txBox="1"/>
          <p:nvPr/>
        </p:nvSpPr>
        <p:spPr>
          <a:xfrm>
            <a:off x="1755881" y="1557196"/>
            <a:ext cx="3295462" cy="830997"/>
          </a:xfrm>
          <a:prstGeom prst="rect">
            <a:avLst/>
          </a:prstGeom>
          <a:noFill/>
        </p:spPr>
        <p:txBody>
          <a:bodyPr wrap="square" rtlCol="0">
            <a:spAutoFit/>
          </a:bodyPr>
          <a:lstStyle/>
          <a:p>
            <a:r>
              <a:rPr lang="en-US" sz="4800" dirty="0">
                <a:latin typeface="+mj-lt"/>
              </a:rPr>
              <a:t>Questions?</a:t>
            </a:r>
          </a:p>
        </p:txBody>
      </p:sp>
    </p:spTree>
    <p:extLst>
      <p:ext uri="{BB962C8B-B14F-4D97-AF65-F5344CB8AC3E}">
        <p14:creationId xmlns:p14="http://schemas.microsoft.com/office/powerpoint/2010/main" val="2589313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a:extLst>
              <a:ext uri="{FF2B5EF4-FFF2-40B4-BE49-F238E27FC236}">
                <a16:creationId xmlns:a16="http://schemas.microsoft.com/office/drawing/2014/main" id="{E9DD2F00-B29E-7BA1-D198-6160EE222FA7}"/>
              </a:ext>
            </a:extLst>
          </p:cNvPr>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None/>
            </a:pPr>
            <a:endParaRPr lang="en-US" altLang="en-US" dirty="0"/>
          </a:p>
          <a:p>
            <a:pPr marL="0" indent="0" algn="ctr">
              <a:buNone/>
            </a:pPr>
            <a:endParaRPr lang="en-US" altLang="en-US" dirty="0"/>
          </a:p>
          <a:p>
            <a:pPr marL="0" indent="0" algn="ctr">
              <a:buNone/>
            </a:pPr>
            <a:endParaRPr lang="en-US" altLang="en-US" sz="1500" dirty="0"/>
          </a:p>
          <a:p>
            <a:pPr marL="0" indent="0" algn="ctr">
              <a:buNone/>
            </a:pPr>
            <a:r>
              <a:rPr lang="en-US" altLang="en-US" sz="2400" dirty="0">
                <a:solidFill>
                  <a:schemeClr val="tx1"/>
                </a:solidFill>
                <a:latin typeface="+mn-lt"/>
              </a:rPr>
              <a:t>Louie Brown</a:t>
            </a:r>
          </a:p>
          <a:p>
            <a:pPr marL="0" indent="0" algn="ctr">
              <a:buNone/>
            </a:pPr>
            <a:r>
              <a:rPr lang="en-US" altLang="en-US" sz="2400" dirty="0">
                <a:solidFill>
                  <a:schemeClr val="tx1"/>
                </a:solidFill>
                <a:latin typeface="+mn-lt"/>
              </a:rPr>
              <a:t>Kahn, Soares &amp; Conway, LLP</a:t>
            </a:r>
          </a:p>
          <a:p>
            <a:pPr marL="0" indent="0" algn="ctr">
              <a:buNone/>
            </a:pPr>
            <a:r>
              <a:rPr lang="en-US" altLang="en-US" sz="2400" dirty="0">
                <a:solidFill>
                  <a:schemeClr val="tx1"/>
                </a:solidFill>
                <a:latin typeface="+mn-lt"/>
              </a:rPr>
              <a:t>916-448-3826</a:t>
            </a:r>
          </a:p>
          <a:p>
            <a:pPr marL="0" indent="0" algn="ctr">
              <a:buNone/>
            </a:pPr>
            <a:r>
              <a:rPr lang="en-US" altLang="en-US" sz="2400" dirty="0">
                <a:solidFill>
                  <a:schemeClr val="tx1"/>
                </a:solidFill>
                <a:latin typeface="+mn-lt"/>
                <a:hlinkClick r:id="rId2">
                  <a:extLst>
                    <a:ext uri="{A12FA001-AC4F-418D-AE19-62706E023703}">
                      <ahyp:hlinkClr xmlns:ahyp="http://schemas.microsoft.com/office/drawing/2018/hyperlinkcolor" val="tx"/>
                    </a:ext>
                  </a:extLst>
                </a:hlinkClick>
              </a:rPr>
              <a:t>lbrown@kscsacramento.com</a:t>
            </a:r>
            <a:r>
              <a:rPr lang="en-US" altLang="en-US" sz="2400" dirty="0">
                <a:solidFill>
                  <a:schemeClr val="tx1"/>
                </a:solidFill>
                <a:latin typeface="+mn-lt"/>
              </a:rPr>
              <a:t> </a:t>
            </a:r>
          </a:p>
          <a:p>
            <a:pPr marL="0" indent="0" algn="ctr">
              <a:buNone/>
            </a:pPr>
            <a:r>
              <a:rPr lang="en-US" altLang="en-US" sz="2400" dirty="0">
                <a:solidFill>
                  <a:schemeClr val="tx1"/>
                </a:solidFill>
                <a:latin typeface="+mn-lt"/>
                <a:hlinkClick r:id="rId3">
                  <a:extLst>
                    <a:ext uri="{A12FA001-AC4F-418D-AE19-62706E023703}">
                      <ahyp:hlinkClr xmlns:ahyp="http://schemas.microsoft.com/office/drawing/2018/hyperlinkcolor" val="tx"/>
                    </a:ext>
                  </a:extLst>
                </a:hlinkClick>
              </a:rPr>
              <a:t>www.ksclawyers.com</a:t>
            </a:r>
            <a:endParaRPr lang="en-US" altLang="en-US" sz="2400" dirty="0">
              <a:solidFill>
                <a:schemeClr val="tx1"/>
              </a:solidFill>
              <a:latin typeface="+mn-lt"/>
            </a:endParaRPr>
          </a:p>
          <a:p>
            <a:pPr marL="0" indent="0" algn="ctr">
              <a:buNone/>
            </a:pPr>
            <a:endParaRPr lang="en-US" altLang="en-US" dirty="0"/>
          </a:p>
        </p:txBody>
      </p:sp>
      <p:pic>
        <p:nvPicPr>
          <p:cNvPr id="19460" name="Picture 1">
            <a:extLst>
              <a:ext uri="{FF2B5EF4-FFF2-40B4-BE49-F238E27FC236}">
                <a16:creationId xmlns:a16="http://schemas.microsoft.com/office/drawing/2014/main" id="{C95F015E-064D-7B7D-D7B0-E25D5FA0C44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411291"/>
            <a:ext cx="1981200"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34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934" y="1154117"/>
            <a:ext cx="8618899" cy="838199"/>
          </a:xfrm>
        </p:spPr>
        <p:txBody>
          <a:bodyPr>
            <a:noAutofit/>
          </a:bodyPr>
          <a:lstStyle/>
          <a:p>
            <a:pPr marL="292608" lvl="1" indent="0">
              <a:buNone/>
            </a:pPr>
            <a:r>
              <a:rPr lang="en-US" sz="4400" dirty="0">
                <a:latin typeface="+mj-lt"/>
              </a:rPr>
              <a:t>CAN’T HEAR THE PROGRAM?</a:t>
            </a:r>
          </a:p>
        </p:txBody>
      </p:sp>
      <p:sp>
        <p:nvSpPr>
          <p:cNvPr id="4" name="TextBox 3">
            <a:extLst>
              <a:ext uri="{FF2B5EF4-FFF2-40B4-BE49-F238E27FC236}">
                <a16:creationId xmlns:a16="http://schemas.microsoft.com/office/drawing/2014/main" id="{AEF7D2C3-AA3D-2BF4-04B3-00216EFE7FB9}"/>
              </a:ext>
            </a:extLst>
          </p:cNvPr>
          <p:cNvSpPr txBox="1"/>
          <p:nvPr/>
        </p:nvSpPr>
        <p:spPr>
          <a:xfrm>
            <a:off x="1594640" y="2164635"/>
            <a:ext cx="3486407" cy="1200329"/>
          </a:xfrm>
          <a:prstGeom prst="rect">
            <a:avLst/>
          </a:prstGeom>
          <a:noFill/>
        </p:spPr>
        <p:txBody>
          <a:bodyPr wrap="square" rtlCol="0">
            <a:spAutoFit/>
          </a:bodyPr>
          <a:lstStyle/>
          <a:p>
            <a:r>
              <a:rPr lang="en-US" sz="2400" dirty="0">
                <a:latin typeface="+mj-lt"/>
              </a:rPr>
              <a:t>Click the three dots at the bottom of the screen, and select Switch Audio.</a:t>
            </a:r>
          </a:p>
        </p:txBody>
      </p:sp>
      <p:pic>
        <p:nvPicPr>
          <p:cNvPr id="6" name="Picture 5">
            <a:extLst>
              <a:ext uri="{FF2B5EF4-FFF2-40B4-BE49-F238E27FC236}">
                <a16:creationId xmlns:a16="http://schemas.microsoft.com/office/drawing/2014/main" id="{8CD19114-EB17-5D16-2F2C-D0F95F615900}"/>
              </a:ext>
            </a:extLst>
          </p:cNvPr>
          <p:cNvPicPr>
            <a:picLocks noChangeAspect="1"/>
          </p:cNvPicPr>
          <p:nvPr/>
        </p:nvPicPr>
        <p:blipFill>
          <a:blip r:embed="rId2"/>
          <a:stretch>
            <a:fillRect/>
          </a:stretch>
        </p:blipFill>
        <p:spPr>
          <a:xfrm>
            <a:off x="2123405" y="3537283"/>
            <a:ext cx="2428875" cy="2333625"/>
          </a:xfrm>
          <a:prstGeom prst="rect">
            <a:avLst/>
          </a:prstGeom>
        </p:spPr>
      </p:pic>
      <p:sp>
        <p:nvSpPr>
          <p:cNvPr id="9" name="TextBox 8">
            <a:extLst>
              <a:ext uri="{FF2B5EF4-FFF2-40B4-BE49-F238E27FC236}">
                <a16:creationId xmlns:a16="http://schemas.microsoft.com/office/drawing/2014/main" id="{3EBDBB12-E16C-6DC1-48DF-3B5DC727B8FA}"/>
              </a:ext>
            </a:extLst>
          </p:cNvPr>
          <p:cNvSpPr txBox="1"/>
          <p:nvPr/>
        </p:nvSpPr>
        <p:spPr>
          <a:xfrm>
            <a:off x="6083449" y="2164634"/>
            <a:ext cx="3233928" cy="1200329"/>
          </a:xfrm>
          <a:prstGeom prst="rect">
            <a:avLst/>
          </a:prstGeom>
          <a:noFill/>
        </p:spPr>
        <p:txBody>
          <a:bodyPr wrap="square" rtlCol="0">
            <a:spAutoFit/>
          </a:bodyPr>
          <a:lstStyle/>
          <a:p>
            <a:r>
              <a:rPr lang="en-US" sz="2400" dirty="0">
                <a:latin typeface="+mj-lt"/>
              </a:rPr>
              <a:t>Select your preferred method of connection for the webinar. </a:t>
            </a:r>
          </a:p>
        </p:txBody>
      </p:sp>
      <p:pic>
        <p:nvPicPr>
          <p:cNvPr id="10" name="Picture 9">
            <a:extLst>
              <a:ext uri="{FF2B5EF4-FFF2-40B4-BE49-F238E27FC236}">
                <a16:creationId xmlns:a16="http://schemas.microsoft.com/office/drawing/2014/main" id="{6878D2A8-5987-1C13-A7D2-23A36272AA11}"/>
              </a:ext>
            </a:extLst>
          </p:cNvPr>
          <p:cNvPicPr>
            <a:picLocks noChangeAspect="1"/>
          </p:cNvPicPr>
          <p:nvPr/>
        </p:nvPicPr>
        <p:blipFill>
          <a:blip r:embed="rId3"/>
          <a:stretch>
            <a:fillRect/>
          </a:stretch>
        </p:blipFill>
        <p:spPr>
          <a:xfrm>
            <a:off x="6377850" y="3493038"/>
            <a:ext cx="2523743" cy="2347311"/>
          </a:xfrm>
          <a:prstGeom prst="rect">
            <a:avLst/>
          </a:prstGeom>
        </p:spPr>
      </p:pic>
    </p:spTree>
    <p:extLst>
      <p:ext uri="{BB962C8B-B14F-4D97-AF65-F5344CB8AC3E}">
        <p14:creationId xmlns:p14="http://schemas.microsoft.com/office/powerpoint/2010/main" val="3852472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2239" y="1154117"/>
            <a:ext cx="8097625" cy="838199"/>
          </a:xfrm>
        </p:spPr>
        <p:txBody>
          <a:bodyPr>
            <a:noAutofit/>
          </a:bodyPr>
          <a:lstStyle/>
          <a:p>
            <a:pPr marL="0" indent="0">
              <a:buNone/>
            </a:pPr>
            <a:r>
              <a:rPr lang="en-US" sz="4400" dirty="0">
                <a:latin typeface="+mj-lt"/>
              </a:rPr>
              <a:t>QUESTIONS DURING PROGRAM</a:t>
            </a:r>
          </a:p>
        </p:txBody>
      </p:sp>
      <p:pic>
        <p:nvPicPr>
          <p:cNvPr id="2" name="Picture 1">
            <a:extLst>
              <a:ext uri="{FF2B5EF4-FFF2-40B4-BE49-F238E27FC236}">
                <a16:creationId xmlns:a16="http://schemas.microsoft.com/office/drawing/2014/main" id="{89B40220-4A7A-E929-117C-DA6D398D5389}"/>
              </a:ext>
            </a:extLst>
          </p:cNvPr>
          <p:cNvPicPr>
            <a:picLocks noChangeAspect="1"/>
          </p:cNvPicPr>
          <p:nvPr/>
        </p:nvPicPr>
        <p:blipFill>
          <a:blip r:embed="rId2"/>
          <a:stretch>
            <a:fillRect/>
          </a:stretch>
        </p:blipFill>
        <p:spPr>
          <a:xfrm>
            <a:off x="6400800" y="2677084"/>
            <a:ext cx="3733800" cy="1895475"/>
          </a:xfrm>
          <a:prstGeom prst="rect">
            <a:avLst/>
          </a:prstGeom>
        </p:spPr>
      </p:pic>
      <p:sp>
        <p:nvSpPr>
          <p:cNvPr id="4" name="TextBox 3">
            <a:extLst>
              <a:ext uri="{FF2B5EF4-FFF2-40B4-BE49-F238E27FC236}">
                <a16:creationId xmlns:a16="http://schemas.microsoft.com/office/drawing/2014/main" id="{3E9460A9-6E51-1F39-D34B-EF51AA4EE963}"/>
              </a:ext>
            </a:extLst>
          </p:cNvPr>
          <p:cNvSpPr txBox="1"/>
          <p:nvPr/>
        </p:nvSpPr>
        <p:spPr>
          <a:xfrm>
            <a:off x="1975428" y="2202682"/>
            <a:ext cx="3188208" cy="3323987"/>
          </a:xfrm>
          <a:prstGeom prst="rect">
            <a:avLst/>
          </a:prstGeom>
          <a:noFill/>
        </p:spPr>
        <p:txBody>
          <a:bodyPr wrap="square" rtlCol="0">
            <a:spAutoFit/>
          </a:bodyPr>
          <a:lstStyle/>
          <a:p>
            <a:endParaRPr lang="en-US" dirty="0">
              <a:latin typeface="+mj-lt"/>
            </a:endParaRPr>
          </a:p>
          <a:p>
            <a:r>
              <a:rPr lang="en-US" sz="2400" dirty="0">
                <a:latin typeface="+mj-lt"/>
              </a:rPr>
              <a:t>Use the Q&amp;A Box on the right side of your screen to send questions during the presentation.  </a:t>
            </a:r>
          </a:p>
          <a:p>
            <a:endParaRPr lang="en-US" sz="2400" dirty="0">
              <a:latin typeface="+mj-lt"/>
            </a:endParaRPr>
          </a:p>
          <a:p>
            <a:r>
              <a:rPr lang="en-US" sz="2400" b="1" dirty="0">
                <a:latin typeface="+mj-lt"/>
              </a:rPr>
              <a:t>Send questions to </a:t>
            </a:r>
            <a:br>
              <a:rPr lang="en-US" sz="2400" b="1" dirty="0">
                <a:latin typeface="+mj-lt"/>
              </a:rPr>
            </a:br>
            <a:r>
              <a:rPr lang="en-US" sz="2400" b="1" dirty="0">
                <a:latin typeface="+mj-lt"/>
              </a:rPr>
              <a:t>All Panelists</a:t>
            </a:r>
            <a:endParaRPr lang="en-US" sz="2400" dirty="0">
              <a:latin typeface="+mj-lt"/>
            </a:endParaRPr>
          </a:p>
        </p:txBody>
      </p:sp>
    </p:spTree>
    <p:extLst>
      <p:ext uri="{BB962C8B-B14F-4D97-AF65-F5344CB8AC3E}">
        <p14:creationId xmlns:p14="http://schemas.microsoft.com/office/powerpoint/2010/main" val="1784679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2587" y="1154117"/>
            <a:ext cx="6665614" cy="838199"/>
          </a:xfrm>
        </p:spPr>
        <p:txBody>
          <a:bodyPr>
            <a:noAutofit/>
          </a:bodyPr>
          <a:lstStyle/>
          <a:p>
            <a:pPr marL="0" indent="0">
              <a:buNone/>
            </a:pPr>
            <a:r>
              <a:rPr lang="en-US" sz="4800" dirty="0">
                <a:latin typeface="+mj-lt"/>
              </a:rPr>
              <a:t>WEBINAR DISCLOSURE</a:t>
            </a:r>
          </a:p>
        </p:txBody>
      </p:sp>
      <p:sp>
        <p:nvSpPr>
          <p:cNvPr id="5" name="TextBox 4"/>
          <p:cNvSpPr txBox="1"/>
          <p:nvPr/>
        </p:nvSpPr>
        <p:spPr>
          <a:xfrm>
            <a:off x="868051" y="1917569"/>
            <a:ext cx="10287000" cy="4154984"/>
          </a:xfrm>
          <a:prstGeom prst="rect">
            <a:avLst/>
          </a:prstGeom>
          <a:noFill/>
        </p:spPr>
        <p:txBody>
          <a:bodyPr wrap="square" rtlCol="0">
            <a:spAutoFit/>
          </a:bodyPr>
          <a:lstStyle/>
          <a:p>
            <a:r>
              <a:rPr lang="en-US" sz="2200" dirty="0">
                <a:latin typeface="+mj-lt"/>
              </a:rPr>
              <a:t>By hosting this Webinar, California Grocers Association (CGA) and the CGA Educational Foundation (CGAEF) are providing an opportunity for their members and attendees to obtain general information that may be of interest to your company.   The Webinar is designed to provide practical and useful information on the subject matter covered. However, CGA /CGAEF is not engaged in rendering legal, accounting or other professional advice or services. </a:t>
            </a:r>
          </a:p>
          <a:p>
            <a:endParaRPr lang="en-US" sz="2200" dirty="0">
              <a:latin typeface="+mj-lt"/>
            </a:endParaRPr>
          </a:p>
          <a:p>
            <a:r>
              <a:rPr lang="en-US" sz="2200" dirty="0">
                <a:latin typeface="+mj-lt"/>
              </a:rPr>
              <a:t>CGA/CGAEF does not review or approve the content of the webinar presented by guest speakers and others, and makes no representations or warranties about the accuracy or legality of any compliance or other recommendations provided during the webinar. If legal advice or other expert assistance is required, the services of a competent professional should be sought.</a:t>
            </a:r>
          </a:p>
        </p:txBody>
      </p:sp>
    </p:spTree>
    <p:extLst>
      <p:ext uri="{BB962C8B-B14F-4D97-AF65-F5344CB8AC3E}">
        <p14:creationId xmlns:p14="http://schemas.microsoft.com/office/powerpoint/2010/main" val="4208530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9EF0F61-82CB-C3FE-62DE-321673014E2D}"/>
              </a:ext>
            </a:extLst>
          </p:cNvPr>
          <p:cNvSpPr txBox="1">
            <a:spLocks/>
          </p:cNvSpPr>
          <p:nvPr/>
        </p:nvSpPr>
        <p:spPr bwMode="auto">
          <a:xfrm>
            <a:off x="2337034" y="731832"/>
            <a:ext cx="6400800" cy="86836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endParaRPr lang="en-US" altLang="en-US" sz="4000" kern="0" dirty="0">
              <a:solidFill>
                <a:srgbClr val="A6B727"/>
              </a:solidFill>
              <a:latin typeface="Montserrat Medium" panose="00000600000000000000" pitchFamily="2" charset="0"/>
            </a:endParaRPr>
          </a:p>
        </p:txBody>
      </p:sp>
      <p:pic>
        <p:nvPicPr>
          <p:cNvPr id="5" name="Picture 4">
            <a:extLst>
              <a:ext uri="{FF2B5EF4-FFF2-40B4-BE49-F238E27FC236}">
                <a16:creationId xmlns:a16="http://schemas.microsoft.com/office/drawing/2014/main" id="{D7CE9EEF-18BE-A718-F8D2-A88DA54711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5400" y="1954363"/>
            <a:ext cx="2191544" cy="21915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TextBox 6">
            <a:extLst>
              <a:ext uri="{FF2B5EF4-FFF2-40B4-BE49-F238E27FC236}">
                <a16:creationId xmlns:a16="http://schemas.microsoft.com/office/drawing/2014/main" id="{43DC8C61-C68B-F9BE-B840-35839B834AA3}"/>
              </a:ext>
            </a:extLst>
          </p:cNvPr>
          <p:cNvSpPr txBox="1"/>
          <p:nvPr/>
        </p:nvSpPr>
        <p:spPr>
          <a:xfrm>
            <a:off x="1586345" y="4341064"/>
            <a:ext cx="4509655" cy="1938992"/>
          </a:xfrm>
          <a:prstGeom prst="rect">
            <a:avLst/>
          </a:prstGeom>
          <a:noFill/>
        </p:spPr>
        <p:txBody>
          <a:bodyPr wrap="square" rtlCol="0">
            <a:spAutoFit/>
          </a:bodyPr>
          <a:lstStyle/>
          <a:p>
            <a:pPr marL="0" indent="0" algn="ctr">
              <a:buFontTx/>
              <a:buNone/>
            </a:pPr>
            <a:r>
              <a:rPr lang="en-US" altLang="en-US" sz="2400" dirty="0">
                <a:latin typeface="+mj-lt"/>
              </a:rPr>
              <a:t>Louie Brown</a:t>
            </a:r>
          </a:p>
          <a:p>
            <a:pPr marL="0" indent="0" algn="ctr">
              <a:buFontTx/>
              <a:buNone/>
            </a:pPr>
            <a:r>
              <a:rPr lang="en-US" altLang="en-US" sz="2400" dirty="0">
                <a:latin typeface="+mj-lt"/>
              </a:rPr>
              <a:t>Kahn, Soares &amp; Conway, LLP</a:t>
            </a:r>
          </a:p>
          <a:p>
            <a:pPr marL="0" indent="0" algn="ctr">
              <a:buFontTx/>
              <a:buNone/>
            </a:pPr>
            <a:r>
              <a:rPr lang="en-US" altLang="en-US" sz="2400" dirty="0">
                <a:latin typeface="+mj-lt"/>
              </a:rPr>
              <a:t>(916) 448-3826</a:t>
            </a:r>
          </a:p>
          <a:p>
            <a:pPr marL="0" indent="0" algn="ctr">
              <a:buFontTx/>
              <a:buNone/>
            </a:pPr>
            <a:r>
              <a:rPr lang="en-US" altLang="en-US" sz="2400" dirty="0">
                <a:latin typeface="+mj-lt"/>
                <a:hlinkClick r:id="rId3"/>
              </a:rPr>
              <a:t>lbrown@kscsacramento.com</a:t>
            </a:r>
            <a:endParaRPr lang="en-US" altLang="en-US" sz="2400" dirty="0">
              <a:latin typeface="+mj-lt"/>
            </a:endParaRPr>
          </a:p>
          <a:p>
            <a:pPr algn="ctr"/>
            <a:r>
              <a:rPr lang="en-US" altLang="en-US" sz="2400" dirty="0">
                <a:latin typeface="+mj-lt"/>
                <a:hlinkClick r:id="rId4"/>
              </a:rPr>
              <a:t>www.ksclawyers.com</a:t>
            </a:r>
            <a:endParaRPr lang="en-US" altLang="en-US" sz="2400" dirty="0">
              <a:latin typeface="+mj-lt"/>
            </a:endParaRPr>
          </a:p>
        </p:txBody>
      </p:sp>
      <p:pic>
        <p:nvPicPr>
          <p:cNvPr id="3" name="Picture 2" descr="A person smiling for a picture&#10;&#10;Description automatically generated">
            <a:extLst>
              <a:ext uri="{FF2B5EF4-FFF2-40B4-BE49-F238E27FC236}">
                <a16:creationId xmlns:a16="http://schemas.microsoft.com/office/drawing/2014/main" id="{E6523DB8-6CC6-562E-25D4-FF31624E6B6C}"/>
              </a:ext>
            </a:extLst>
          </p:cNvPr>
          <p:cNvPicPr>
            <a:picLocks noChangeAspect="1"/>
          </p:cNvPicPr>
          <p:nvPr/>
        </p:nvPicPr>
        <p:blipFill rotWithShape="1">
          <a:blip r:embed="rId5">
            <a:extLst>
              <a:ext uri="{28A0092B-C50C-407E-A947-70E740481C1C}">
                <a14:useLocalDpi xmlns:a14="http://schemas.microsoft.com/office/drawing/2010/main" val="0"/>
              </a:ext>
            </a:extLst>
          </a:blip>
          <a:srcRect t="9552"/>
          <a:stretch/>
        </p:blipFill>
        <p:spPr>
          <a:xfrm>
            <a:off x="7114274" y="1951347"/>
            <a:ext cx="1941061" cy="2194560"/>
          </a:xfrm>
          <a:prstGeom prst="rect">
            <a:avLst/>
          </a:prstGeom>
          <a:solidFill>
            <a:srgbClr val="FFFFFF">
              <a:shade val="85000"/>
            </a:srgbClr>
          </a:solidFill>
          <a:ln w="88900" cap="sq">
            <a:solidFill>
              <a:schemeClr val="bg1">
                <a:lumMod val="95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TextBox 7">
            <a:extLst>
              <a:ext uri="{FF2B5EF4-FFF2-40B4-BE49-F238E27FC236}">
                <a16:creationId xmlns:a16="http://schemas.microsoft.com/office/drawing/2014/main" id="{01264637-3798-39EE-20CA-182A4C42357C}"/>
              </a:ext>
            </a:extLst>
          </p:cNvPr>
          <p:cNvSpPr txBox="1"/>
          <p:nvPr/>
        </p:nvSpPr>
        <p:spPr>
          <a:xfrm>
            <a:off x="5829978" y="4341064"/>
            <a:ext cx="4509655" cy="1569660"/>
          </a:xfrm>
          <a:prstGeom prst="rect">
            <a:avLst/>
          </a:prstGeom>
          <a:noFill/>
        </p:spPr>
        <p:txBody>
          <a:bodyPr wrap="square" rtlCol="0">
            <a:spAutoFit/>
          </a:bodyPr>
          <a:lstStyle/>
          <a:p>
            <a:pPr marL="0" indent="0" algn="ctr">
              <a:buFontTx/>
              <a:buNone/>
            </a:pPr>
            <a:r>
              <a:rPr lang="en-US" altLang="en-US" sz="2400" dirty="0">
                <a:latin typeface="+mj-lt"/>
              </a:rPr>
              <a:t>Michel LeClerc</a:t>
            </a:r>
          </a:p>
          <a:p>
            <a:pPr marL="0" indent="0" algn="ctr">
              <a:buFontTx/>
              <a:buNone/>
            </a:pPr>
            <a:r>
              <a:rPr lang="en-US" altLang="en-US" sz="2400" dirty="0">
                <a:latin typeface="+mj-lt"/>
              </a:rPr>
              <a:t>North State Grocery</a:t>
            </a:r>
          </a:p>
          <a:p>
            <a:pPr marL="0" indent="0" algn="ctr">
              <a:buFontTx/>
              <a:buNone/>
            </a:pPr>
            <a:r>
              <a:rPr lang="en-US" altLang="en-US" sz="2400" dirty="0">
                <a:latin typeface="+mj-lt"/>
              </a:rPr>
              <a:t>(530) 377-7137</a:t>
            </a:r>
          </a:p>
          <a:p>
            <a:pPr marL="0" indent="0" algn="ctr">
              <a:buFontTx/>
              <a:buNone/>
            </a:pPr>
            <a:r>
              <a:rPr lang="en-US" altLang="en-US" sz="2400" dirty="0">
                <a:latin typeface="+mj-lt"/>
                <a:hlinkClick r:id="rId6"/>
              </a:rPr>
              <a:t>mleclerc@nsgrocery.com</a:t>
            </a:r>
            <a:endParaRPr lang="en-US" altLang="en-US" sz="2400" dirty="0">
              <a:latin typeface="+mj-lt"/>
            </a:endParaRPr>
          </a:p>
        </p:txBody>
      </p:sp>
      <p:sp>
        <p:nvSpPr>
          <p:cNvPr id="2" name="Content Placeholder 2">
            <a:extLst>
              <a:ext uri="{FF2B5EF4-FFF2-40B4-BE49-F238E27FC236}">
                <a16:creationId xmlns:a16="http://schemas.microsoft.com/office/drawing/2014/main" id="{C78F314F-91C5-C9E5-467A-B1DAEB6C89EB}"/>
              </a:ext>
            </a:extLst>
          </p:cNvPr>
          <p:cNvSpPr>
            <a:spLocks noGrp="1"/>
          </p:cNvSpPr>
          <p:nvPr>
            <p:ph idx="1"/>
          </p:nvPr>
        </p:nvSpPr>
        <p:spPr>
          <a:xfrm>
            <a:off x="1604137" y="936067"/>
            <a:ext cx="7892948" cy="838199"/>
          </a:xfrm>
        </p:spPr>
        <p:txBody>
          <a:bodyPr>
            <a:noAutofit/>
          </a:bodyPr>
          <a:lstStyle/>
          <a:p>
            <a:pPr marL="0" indent="0">
              <a:buNone/>
            </a:pPr>
            <a:r>
              <a:rPr lang="en-US" sz="4800" dirty="0">
                <a:latin typeface="+mj-lt"/>
              </a:rPr>
              <a:t>ABOUT OUR PRESENTERS</a:t>
            </a:r>
          </a:p>
        </p:txBody>
      </p:sp>
    </p:spTree>
    <p:extLst>
      <p:ext uri="{BB962C8B-B14F-4D97-AF65-F5344CB8AC3E}">
        <p14:creationId xmlns:p14="http://schemas.microsoft.com/office/powerpoint/2010/main" val="301439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1EE25-6745-4341-03DD-90293AFEB97A}"/>
              </a:ext>
            </a:extLst>
          </p:cNvPr>
          <p:cNvSpPr>
            <a:spLocks noGrp="1"/>
          </p:cNvSpPr>
          <p:nvPr>
            <p:ph type="title"/>
          </p:nvPr>
        </p:nvSpPr>
        <p:spPr>
          <a:xfrm>
            <a:off x="256309" y="286604"/>
            <a:ext cx="11776364" cy="794052"/>
          </a:xfrm>
        </p:spPr>
        <p:txBody>
          <a:bodyPr/>
          <a:lstStyle/>
          <a:p>
            <a:pPr algn="ctr"/>
            <a:r>
              <a:rPr lang="en-US" dirty="0"/>
              <a:t>AB 98: Logistic Use, Routes &amp; Bldg. Design </a:t>
            </a:r>
          </a:p>
        </p:txBody>
      </p:sp>
      <p:sp>
        <p:nvSpPr>
          <p:cNvPr id="3" name="Content Placeholder 2">
            <a:extLst>
              <a:ext uri="{FF2B5EF4-FFF2-40B4-BE49-F238E27FC236}">
                <a16:creationId xmlns:a16="http://schemas.microsoft.com/office/drawing/2014/main" id="{477B8FC2-2278-4913-97E1-588573C0CA5A}"/>
              </a:ext>
            </a:extLst>
          </p:cNvPr>
          <p:cNvSpPr>
            <a:spLocks noGrp="1"/>
          </p:cNvSpPr>
          <p:nvPr>
            <p:ph idx="1"/>
          </p:nvPr>
        </p:nvSpPr>
        <p:spPr>
          <a:xfrm>
            <a:off x="256309" y="1711036"/>
            <a:ext cx="11568546" cy="4682837"/>
          </a:xfrm>
        </p:spPr>
        <p:txBody>
          <a:bodyPr>
            <a:normAutofit/>
          </a:bodyPr>
          <a:lstStyle/>
          <a:p>
            <a:r>
              <a:rPr lang="en-US" sz="2400" dirty="0">
                <a:latin typeface="+mj-lt"/>
              </a:rPr>
              <a:t>Requires the siting of a new or expansion (20%) of a </a:t>
            </a:r>
            <a:r>
              <a:rPr lang="en-US" sz="2400" b="1" dirty="0">
                <a:latin typeface="+mj-lt"/>
              </a:rPr>
              <a:t>logistic use </a:t>
            </a:r>
            <a:r>
              <a:rPr lang="en-US" sz="2400" dirty="0">
                <a:latin typeface="+mj-lt"/>
              </a:rPr>
              <a:t>within 900 ft of a </a:t>
            </a:r>
            <a:r>
              <a:rPr lang="en-US" sz="2400" b="1" dirty="0">
                <a:latin typeface="+mj-lt"/>
              </a:rPr>
              <a:t>sensitive receptor</a:t>
            </a:r>
            <a:r>
              <a:rPr lang="en-US" sz="2400" dirty="0">
                <a:latin typeface="+mj-lt"/>
              </a:rPr>
              <a:t>, must incorporate a range of setbacks (300-500 ft), building design standards (lighting, EV charging, bay orientation, truck routing, HVAC, mitigation standards, forklifts, parking, landscaping, parking, buffers, etc.).</a:t>
            </a:r>
          </a:p>
          <a:p>
            <a:pPr lvl="1"/>
            <a:r>
              <a:rPr lang="en-US" sz="2000" b="1" dirty="0">
                <a:latin typeface="+mj-lt"/>
              </a:rPr>
              <a:t>Logistics use-</a:t>
            </a:r>
            <a:r>
              <a:rPr lang="en-US" sz="2000" dirty="0">
                <a:latin typeface="+mj-lt"/>
              </a:rPr>
              <a:t>a building where cargo, goods, or products are moved or stored for later distribution to business or retail customers, or both, that does not predominantly serve retail customers for onsite purchases, and heavy-duty trucks are primarily involved in the movement of the cargo, goods, or products.</a:t>
            </a:r>
          </a:p>
          <a:p>
            <a:pPr lvl="2"/>
            <a:r>
              <a:rPr lang="en-US" sz="1600" dirty="0">
                <a:solidFill>
                  <a:srgbClr val="FF0000"/>
                </a:solidFill>
                <a:latin typeface="+mj-lt"/>
              </a:rPr>
              <a:t>Does not include: “Facilities where food or household goods are sold directly to consumers and are accessible to the public.”</a:t>
            </a:r>
          </a:p>
          <a:p>
            <a:pPr lvl="1"/>
            <a:r>
              <a:rPr lang="en-US" sz="2000" b="1" dirty="0">
                <a:latin typeface="+mj-lt"/>
              </a:rPr>
              <a:t>Sensitive receptor- </a:t>
            </a:r>
            <a:r>
              <a:rPr lang="en-US" sz="2000" dirty="0">
                <a:latin typeface="+mj-lt"/>
              </a:rPr>
              <a:t>home, school, day care center, park, nursing home, hospital</a:t>
            </a:r>
          </a:p>
          <a:p>
            <a:r>
              <a:rPr lang="en-US" sz="2400" spc="-80" dirty="0">
                <a:latin typeface="+mj-lt"/>
              </a:rPr>
              <a:t>Additional bill components: Requires local C</a:t>
            </a:r>
            <a:r>
              <a:rPr lang="en-US" sz="2400" dirty="0">
                <a:latin typeface="+mj-lt"/>
              </a:rPr>
              <a:t>irculation Element updates, truck routes, changes to South Coast AQMD Indirect Source Rule</a:t>
            </a:r>
          </a:p>
          <a:p>
            <a:r>
              <a:rPr lang="en-US" sz="2400" dirty="0">
                <a:solidFill>
                  <a:srgbClr val="0070C0"/>
                </a:solidFill>
                <a:latin typeface="+mj-lt"/>
              </a:rPr>
              <a:t>Effective date: January 1, 2026</a:t>
            </a:r>
          </a:p>
          <a:p>
            <a:endParaRPr lang="en-US" dirty="0"/>
          </a:p>
        </p:txBody>
      </p:sp>
    </p:spTree>
    <p:extLst>
      <p:ext uri="{BB962C8B-B14F-4D97-AF65-F5344CB8AC3E}">
        <p14:creationId xmlns:p14="http://schemas.microsoft.com/office/powerpoint/2010/main" val="3532256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66438-440D-554A-633C-07E03EBFF16A}"/>
              </a:ext>
            </a:extLst>
          </p:cNvPr>
          <p:cNvSpPr>
            <a:spLocks noGrp="1"/>
          </p:cNvSpPr>
          <p:nvPr>
            <p:ph type="title"/>
          </p:nvPr>
        </p:nvSpPr>
        <p:spPr/>
        <p:txBody>
          <a:bodyPr/>
          <a:lstStyle/>
          <a:p>
            <a:pPr algn="ctr"/>
            <a:r>
              <a:rPr lang="en-US" dirty="0"/>
              <a:t>AB 98 Design Standards</a:t>
            </a:r>
          </a:p>
        </p:txBody>
      </p:sp>
      <p:sp>
        <p:nvSpPr>
          <p:cNvPr id="3" name="Content Placeholder 2">
            <a:extLst>
              <a:ext uri="{FF2B5EF4-FFF2-40B4-BE49-F238E27FC236}">
                <a16:creationId xmlns:a16="http://schemas.microsoft.com/office/drawing/2014/main" id="{2BD3272A-1180-A67D-C6BD-D6B200B5D964}"/>
              </a:ext>
            </a:extLst>
          </p:cNvPr>
          <p:cNvSpPr>
            <a:spLocks noGrp="1"/>
          </p:cNvSpPr>
          <p:nvPr>
            <p:ph idx="1"/>
          </p:nvPr>
        </p:nvSpPr>
        <p:spPr>
          <a:xfrm>
            <a:off x="311727" y="1845733"/>
            <a:ext cx="11561618" cy="4520431"/>
          </a:xfrm>
        </p:spPr>
        <p:txBody>
          <a:bodyPr>
            <a:normAutofit fontScale="92500" lnSpcReduction="10000"/>
          </a:bodyPr>
          <a:lstStyle/>
          <a:p>
            <a:pPr marL="0" indent="0">
              <a:buNone/>
            </a:pPr>
            <a:r>
              <a:rPr lang="en-US" sz="1600" b="1" dirty="0">
                <a:latin typeface="+mj-lt"/>
              </a:rPr>
              <a:t>“21 Century Warehouse Design” </a:t>
            </a:r>
          </a:p>
          <a:p>
            <a:r>
              <a:rPr lang="en-US" sz="1600" dirty="0">
                <a:latin typeface="+mj-lt"/>
              </a:rPr>
              <a:t>Bldg. energy efficiency standards: (A) Solar installation and battery storage; (B) Cool roofing; (C) MD and HD vehicle charging readiness; (D) LD EV charging readiness and charging stations.</a:t>
            </a:r>
          </a:p>
          <a:p>
            <a:r>
              <a:rPr lang="en-US" sz="1600" dirty="0">
                <a:latin typeface="+mj-lt"/>
              </a:rPr>
              <a:t>Has skylights in at least 1% roof area, or equivalent LED efficient lighting.</a:t>
            </a:r>
          </a:p>
          <a:p>
            <a:r>
              <a:rPr lang="en-US" sz="1600" dirty="0">
                <a:latin typeface="+mj-lt"/>
              </a:rPr>
              <a:t>Conduits and electrical hookups at all loading bays serving cold storage. Idling or use of auxiliary truck engine power for climate control equipment prohibited if the truck is capable of plugging in at the loading bay.</a:t>
            </a:r>
          </a:p>
          <a:p>
            <a:r>
              <a:rPr lang="en-US" sz="1600" dirty="0">
                <a:latin typeface="+mj-lt"/>
              </a:rPr>
              <a:t>Any heating, ventilation, and air-conditioning is high-efficiency.</a:t>
            </a:r>
          </a:p>
          <a:p>
            <a:r>
              <a:rPr lang="en-US" sz="1600" dirty="0">
                <a:latin typeface="+mj-lt"/>
              </a:rPr>
              <a:t>All forklifts and small-off road engines used on site are ZE by 2030 to the extent operationally feasible (excluding cost)</a:t>
            </a:r>
          </a:p>
          <a:p>
            <a:pPr marL="0" indent="0">
              <a:lnSpc>
                <a:spcPct val="120000"/>
              </a:lnSpc>
              <a:spcBef>
                <a:spcPts val="0"/>
              </a:spcBef>
              <a:buNone/>
            </a:pPr>
            <a:r>
              <a:rPr lang="en-US" sz="1600" b="1" dirty="0">
                <a:latin typeface="+mj-lt"/>
              </a:rPr>
              <a:t>Tier 1  (21</a:t>
            </a:r>
            <a:r>
              <a:rPr lang="en-US" sz="1600" b="1" baseline="30000" dirty="0">
                <a:latin typeface="+mj-lt"/>
              </a:rPr>
              <a:t>st</a:t>
            </a:r>
            <a:r>
              <a:rPr lang="en-US" sz="1600" b="1" dirty="0">
                <a:latin typeface="+mj-lt"/>
              </a:rPr>
              <a:t> Century +):</a:t>
            </a:r>
          </a:p>
          <a:p>
            <a:pPr>
              <a:lnSpc>
                <a:spcPct val="120000"/>
              </a:lnSpc>
              <a:spcBef>
                <a:spcPts val="0"/>
              </a:spcBef>
            </a:pPr>
            <a:r>
              <a:rPr lang="en-US" sz="1600" dirty="0">
                <a:latin typeface="+mj-lt"/>
              </a:rPr>
              <a:t>For photovoltaic system installation and battery storage all warehouse square footage considered conditioned space.</a:t>
            </a:r>
          </a:p>
          <a:p>
            <a:pPr>
              <a:lnSpc>
                <a:spcPct val="120000"/>
              </a:lnSpc>
              <a:spcBef>
                <a:spcPts val="0"/>
              </a:spcBef>
            </a:pPr>
            <a:r>
              <a:rPr lang="en-US" sz="1600" dirty="0">
                <a:latin typeface="+mj-lt"/>
              </a:rPr>
              <a:t>Has a microgrid-ready switchgear system capable of supporting distributed energy resources.</a:t>
            </a:r>
          </a:p>
          <a:p>
            <a:pPr>
              <a:lnSpc>
                <a:spcPct val="120000"/>
              </a:lnSpc>
              <a:spcBef>
                <a:spcPts val="0"/>
              </a:spcBef>
            </a:pPr>
            <a:r>
              <a:rPr lang="en-US" sz="1600" dirty="0">
                <a:latin typeface="+mj-lt"/>
              </a:rPr>
              <a:t>Is advanced smart metering ready.</a:t>
            </a:r>
          </a:p>
          <a:p>
            <a:pPr>
              <a:lnSpc>
                <a:spcPct val="120000"/>
              </a:lnSpc>
              <a:spcBef>
                <a:spcPts val="0"/>
              </a:spcBef>
            </a:pPr>
            <a:r>
              <a:rPr lang="en-US" sz="1600" dirty="0">
                <a:latin typeface="+mj-lt"/>
              </a:rPr>
              <a:t>Minimum 50% passenger vehicle parking spaces preinstalled with conduit to support EV charging.</a:t>
            </a:r>
          </a:p>
          <a:p>
            <a:pPr>
              <a:lnSpc>
                <a:spcPct val="120000"/>
              </a:lnSpc>
              <a:spcBef>
                <a:spcPts val="0"/>
              </a:spcBef>
            </a:pPr>
            <a:r>
              <a:rPr lang="en-US" sz="1600" dirty="0">
                <a:latin typeface="+mj-lt"/>
              </a:rPr>
              <a:t>Minimum 10% passenger vehicle parking spaces installed with EV charging stations.</a:t>
            </a:r>
          </a:p>
          <a:p>
            <a:pPr>
              <a:lnSpc>
                <a:spcPct val="120000"/>
              </a:lnSpc>
              <a:spcBef>
                <a:spcPts val="0"/>
              </a:spcBef>
            </a:pPr>
            <a:r>
              <a:rPr lang="en-US" sz="1600" dirty="0">
                <a:latin typeface="+mj-lt"/>
              </a:rPr>
              <a:t>All classes of forklifts used on site are ZE by January 1, 2028</a:t>
            </a:r>
          </a:p>
        </p:txBody>
      </p:sp>
    </p:spTree>
    <p:extLst>
      <p:ext uri="{BB962C8B-B14F-4D97-AF65-F5344CB8AC3E}">
        <p14:creationId xmlns:p14="http://schemas.microsoft.com/office/powerpoint/2010/main" val="225521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4D9EA-A82C-A60E-A05E-F81E8F44A9CB}"/>
              </a:ext>
            </a:extLst>
          </p:cNvPr>
          <p:cNvSpPr>
            <a:spLocks noGrp="1"/>
          </p:cNvSpPr>
          <p:nvPr>
            <p:ph type="title"/>
          </p:nvPr>
        </p:nvSpPr>
        <p:spPr/>
        <p:txBody>
          <a:bodyPr/>
          <a:lstStyle/>
          <a:p>
            <a:pPr algn="ctr"/>
            <a:r>
              <a:rPr lang="en-US" dirty="0"/>
              <a:t>SB 1046: Pre-Checkout Bags</a:t>
            </a:r>
          </a:p>
        </p:txBody>
      </p:sp>
      <p:sp>
        <p:nvSpPr>
          <p:cNvPr id="3" name="Content Placeholder 2">
            <a:extLst>
              <a:ext uri="{FF2B5EF4-FFF2-40B4-BE49-F238E27FC236}">
                <a16:creationId xmlns:a16="http://schemas.microsoft.com/office/drawing/2014/main" id="{4CE3131C-E9BE-D891-07CE-CCD7A5732197}"/>
              </a:ext>
            </a:extLst>
          </p:cNvPr>
          <p:cNvSpPr>
            <a:spLocks noGrp="1"/>
          </p:cNvSpPr>
          <p:nvPr>
            <p:ph idx="1"/>
          </p:nvPr>
        </p:nvSpPr>
        <p:spPr/>
        <p:txBody>
          <a:bodyPr/>
          <a:lstStyle/>
          <a:p>
            <a:pPr algn="just" fontAlgn="base">
              <a:buFont typeface="Wingdings" panose="05000000000000000000" pitchFamily="2" charset="2"/>
              <a:buChar char="§"/>
            </a:pPr>
            <a:r>
              <a:rPr lang="en-US" sz="2400" b="0" i="0" dirty="0">
                <a:solidFill>
                  <a:srgbClr val="333333"/>
                </a:solidFill>
                <a:effectLst/>
                <a:latin typeface="+mj-lt"/>
              </a:rPr>
              <a:t>Prohibits a store from providing a pre-checkout bag if that bag isn’t compostable or recycled </a:t>
            </a:r>
            <a:r>
              <a:rPr lang="en-US" sz="2400" dirty="0">
                <a:solidFill>
                  <a:srgbClr val="333333"/>
                </a:solidFill>
                <a:latin typeface="+mj-lt"/>
              </a:rPr>
              <a:t>paper</a:t>
            </a:r>
          </a:p>
          <a:p>
            <a:pPr algn="just" fontAlgn="base">
              <a:buFont typeface="Wingdings" panose="05000000000000000000" pitchFamily="2" charset="2"/>
              <a:buChar char="§"/>
            </a:pPr>
            <a:r>
              <a:rPr lang="en-US" sz="2400" b="0" i="0" dirty="0">
                <a:solidFill>
                  <a:srgbClr val="333333"/>
                </a:solidFill>
                <a:effectLst/>
                <a:latin typeface="+mj-lt"/>
              </a:rPr>
              <a:t>“</a:t>
            </a:r>
            <a:r>
              <a:rPr lang="en-US" sz="2400" dirty="0">
                <a:solidFill>
                  <a:srgbClr val="333333"/>
                </a:solidFill>
                <a:latin typeface="+mj-lt"/>
              </a:rPr>
              <a:t>P</a:t>
            </a:r>
            <a:r>
              <a:rPr lang="en-US" sz="2400" b="0" i="0" dirty="0">
                <a:solidFill>
                  <a:srgbClr val="333333"/>
                </a:solidFill>
                <a:effectLst/>
                <a:latin typeface="+mj-lt"/>
              </a:rPr>
              <a:t>re-checkout bag” means a bag provided to a customer before the customer reaches the point of sale, that is designed to protect a purchased item from damaging or contaminating other purchased items in a checkout bag, or to contain an unwrapped food item.</a:t>
            </a:r>
          </a:p>
          <a:p>
            <a:pPr>
              <a:buFont typeface="Wingdings" panose="05000000000000000000" pitchFamily="2" charset="2"/>
              <a:buChar char="§"/>
            </a:pPr>
            <a:r>
              <a:rPr lang="en-US" sz="2400" dirty="0">
                <a:solidFill>
                  <a:srgbClr val="0070C0"/>
                </a:solidFill>
                <a:latin typeface="+mj-lt"/>
              </a:rPr>
              <a:t>Effective date: January 1, 2025 </a:t>
            </a:r>
          </a:p>
          <a:p>
            <a:endParaRPr lang="en-US" dirty="0"/>
          </a:p>
        </p:txBody>
      </p:sp>
    </p:spTree>
    <p:extLst>
      <p:ext uri="{BB962C8B-B14F-4D97-AF65-F5344CB8AC3E}">
        <p14:creationId xmlns:p14="http://schemas.microsoft.com/office/powerpoint/2010/main" val="721039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242B7-87C0-F709-6C7E-A3F59222F9AB}"/>
              </a:ext>
            </a:extLst>
          </p:cNvPr>
          <p:cNvSpPr>
            <a:spLocks noGrp="1"/>
          </p:cNvSpPr>
          <p:nvPr>
            <p:ph type="title"/>
          </p:nvPr>
        </p:nvSpPr>
        <p:spPr/>
        <p:txBody>
          <a:bodyPr/>
          <a:lstStyle/>
          <a:p>
            <a:pPr algn="ctr"/>
            <a:r>
              <a:rPr lang="en-US" dirty="0"/>
              <a:t>SB 1053: Carryout Bag Prohibition</a:t>
            </a:r>
          </a:p>
        </p:txBody>
      </p:sp>
      <p:sp>
        <p:nvSpPr>
          <p:cNvPr id="3" name="Content Placeholder 2">
            <a:extLst>
              <a:ext uri="{FF2B5EF4-FFF2-40B4-BE49-F238E27FC236}">
                <a16:creationId xmlns:a16="http://schemas.microsoft.com/office/drawing/2014/main" id="{5644BB52-9913-6DA6-CC2D-77EDEEEFCFF0}"/>
              </a:ext>
            </a:extLst>
          </p:cNvPr>
          <p:cNvSpPr>
            <a:spLocks noGrp="1"/>
          </p:cNvSpPr>
          <p:nvPr>
            <p:ph idx="1"/>
          </p:nvPr>
        </p:nvSpPr>
        <p:spPr>
          <a:xfrm>
            <a:off x="568036" y="1845733"/>
            <a:ext cx="10587644" cy="4409594"/>
          </a:xfrm>
        </p:spPr>
        <p:txBody>
          <a:bodyPr>
            <a:normAutofit lnSpcReduction="10000"/>
          </a:bodyPr>
          <a:lstStyle/>
          <a:p>
            <a:pPr>
              <a:buFont typeface="Wingdings" panose="05000000000000000000" pitchFamily="2" charset="2"/>
              <a:buChar char="§"/>
            </a:pPr>
            <a:r>
              <a:rPr lang="en-US" sz="2400" dirty="0">
                <a:latin typeface="+mj-lt"/>
              </a:rPr>
              <a:t>Prohibits a store from providing, distributing, or selling a carryout bag at point of sale except when:</a:t>
            </a:r>
          </a:p>
          <a:p>
            <a:pPr lvl="1">
              <a:buFont typeface="Wingdings" panose="05000000000000000000" pitchFamily="2" charset="2"/>
              <a:buChar char="§"/>
            </a:pPr>
            <a:r>
              <a:rPr lang="en-US" sz="2400" dirty="0">
                <a:latin typeface="+mj-lt"/>
              </a:rPr>
              <a:t>A store provides a recycled paper bag at the point of sale; and </a:t>
            </a:r>
          </a:p>
          <a:p>
            <a:pPr lvl="1">
              <a:buFont typeface="Wingdings" panose="05000000000000000000" pitchFamily="2" charset="2"/>
              <a:buChar char="§"/>
            </a:pPr>
            <a:r>
              <a:rPr lang="en-US" sz="2400" dirty="0">
                <a:latin typeface="+mj-lt"/>
              </a:rPr>
              <a:t>A store sells recycled paper bags for not less than 10 cents</a:t>
            </a:r>
          </a:p>
          <a:p>
            <a:pPr>
              <a:buFont typeface="Wingdings" panose="05000000000000000000" pitchFamily="2" charset="2"/>
              <a:buChar char="§"/>
            </a:pPr>
            <a:r>
              <a:rPr lang="en-US" sz="2400" dirty="0">
                <a:latin typeface="+mj-lt"/>
              </a:rPr>
              <a:t>Allows stores to distribute recycled paper bags at no cost for low-income consumers</a:t>
            </a:r>
          </a:p>
          <a:p>
            <a:pPr>
              <a:buFont typeface="Wingdings" panose="05000000000000000000" pitchFamily="2" charset="2"/>
              <a:buChar char="§"/>
            </a:pPr>
            <a:r>
              <a:rPr lang="en-US" sz="2400" dirty="0">
                <a:latin typeface="+mj-lt"/>
              </a:rPr>
              <a:t>Prohibits a store from requiring a customer to use, purchase, or accept a recycled paper bag or a compostable bag as a condition of sale of any product. </a:t>
            </a:r>
          </a:p>
          <a:p>
            <a:pPr>
              <a:buFont typeface="Wingdings" panose="05000000000000000000" pitchFamily="2" charset="2"/>
              <a:buChar char="§"/>
            </a:pPr>
            <a:r>
              <a:rPr lang="en-US" sz="2400" dirty="0">
                <a:latin typeface="+mj-lt"/>
              </a:rPr>
              <a:t>Defines “recycled paper bag" as containing 50% minimum postconsumer recycled materials after January 1, 2028.</a:t>
            </a:r>
          </a:p>
          <a:p>
            <a:r>
              <a:rPr lang="en-US" sz="2400" dirty="0">
                <a:solidFill>
                  <a:srgbClr val="0070C0"/>
                </a:solidFill>
                <a:latin typeface="+mj-lt"/>
              </a:rPr>
              <a:t>Effective date: January 1, 2026 </a:t>
            </a:r>
          </a:p>
          <a:p>
            <a:endParaRPr lang="en-US" dirty="0"/>
          </a:p>
        </p:txBody>
      </p:sp>
    </p:spTree>
    <p:extLst>
      <p:ext uri="{BB962C8B-B14F-4D97-AF65-F5344CB8AC3E}">
        <p14:creationId xmlns:p14="http://schemas.microsoft.com/office/powerpoint/2010/main" val="2009022200"/>
      </p:ext>
    </p:extLst>
  </p:cSld>
  <p:clrMapOvr>
    <a:masterClrMapping/>
  </p:clrMapOvr>
</p:sld>
</file>

<file path=ppt/theme/theme1.xml><?xml version="1.0" encoding="utf-8"?>
<a:theme xmlns:a="http://schemas.openxmlformats.org/drawingml/2006/main" name="Retrospect">
  <a:themeElements>
    <a:clrScheme name="KSC">
      <a:dk1>
        <a:srgbClr val="000000"/>
      </a:dk1>
      <a:lt1>
        <a:sysClr val="window" lastClr="FFFFFF"/>
      </a:lt1>
      <a:dk2>
        <a:srgbClr val="637052"/>
      </a:dk2>
      <a:lt2>
        <a:srgbClr val="CCDDEA"/>
      </a:lt2>
      <a:accent1>
        <a:srgbClr val="A2AE91"/>
      </a:accent1>
      <a:accent2>
        <a:srgbClr val="4A533D"/>
      </a:accent2>
      <a:accent3>
        <a:srgbClr val="313829"/>
      </a:accent3>
      <a:accent4>
        <a:srgbClr val="C1C9B6"/>
      </a:accent4>
      <a:accent5>
        <a:srgbClr val="C2BC80"/>
      </a:accent5>
      <a:accent6>
        <a:srgbClr val="94A088"/>
      </a:accent6>
      <a:hlink>
        <a:srgbClr val="1773B1"/>
      </a:hlink>
      <a:folHlink>
        <a:srgbClr val="8C8C8C"/>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7399C0EACFED4BA64AFFEF1CAEE469" ma:contentTypeVersion="18" ma:contentTypeDescription="Create a new document." ma:contentTypeScope="" ma:versionID="ae5402ec33d512243b03b0df435c9eef">
  <xsd:schema xmlns:xsd="http://www.w3.org/2001/XMLSchema" xmlns:xs="http://www.w3.org/2001/XMLSchema" xmlns:p="http://schemas.microsoft.com/office/2006/metadata/properties" xmlns:ns2="4d620fa7-e1fa-41c0-86ad-762cd103c2fc" xmlns:ns3="b4180773-cb8d-486a-8ac1-7593c1f38c7a" targetNamespace="http://schemas.microsoft.com/office/2006/metadata/properties" ma:root="true" ma:fieldsID="fcb5e68557df0b0c712a7228bd650969" ns2:_="" ns3:_="">
    <xsd:import namespace="4d620fa7-e1fa-41c0-86ad-762cd103c2fc"/>
    <xsd:import namespace="b4180773-cb8d-486a-8ac1-7593c1f38c7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620fa7-e1fa-41c0-86ad-762cd103c2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e9e380a-450a-4d65-bf4b-6d20d581031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4180773-cb8d-486a-8ac1-7593c1f38c7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6c41bfd-6308-42cb-ad3b-1ba70ca2d4be}" ma:internalName="TaxCatchAll" ma:showField="CatchAllData" ma:web="b4180773-cb8d-486a-8ac1-7593c1f38c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d620fa7-e1fa-41c0-86ad-762cd103c2fc">
      <Terms xmlns="http://schemas.microsoft.com/office/infopath/2007/PartnerControls"/>
    </lcf76f155ced4ddcb4097134ff3c332f>
    <TaxCatchAll xmlns="b4180773-cb8d-486a-8ac1-7593c1f38c7a" xsi:nil="true"/>
  </documentManagement>
</p:properties>
</file>

<file path=customXml/itemProps1.xml><?xml version="1.0" encoding="utf-8"?>
<ds:datastoreItem xmlns:ds="http://schemas.openxmlformats.org/officeDocument/2006/customXml" ds:itemID="{54DF34E6-9F1B-4789-9805-4D09F5058E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620fa7-e1fa-41c0-86ad-762cd103c2fc"/>
    <ds:schemaRef ds:uri="b4180773-cb8d-486a-8ac1-7593c1f38c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3899F74-9EA5-4172-8BBE-12D4DB3A1109}">
  <ds:schemaRefs>
    <ds:schemaRef ds:uri="http://schemas.microsoft.com/sharepoint/v3/contenttype/forms"/>
  </ds:schemaRefs>
</ds:datastoreItem>
</file>

<file path=customXml/itemProps3.xml><?xml version="1.0" encoding="utf-8"?>
<ds:datastoreItem xmlns:ds="http://schemas.openxmlformats.org/officeDocument/2006/customXml" ds:itemID="{EFCE4C73-0B68-41BD-BECC-0AECBA305FA0}">
  <ds:schemaRefs>
    <ds:schemaRef ds:uri="http://schemas.microsoft.com/office/2006/documentManagement/types"/>
    <ds:schemaRef ds:uri="http://purl.org/dc/terms/"/>
    <ds:schemaRef ds:uri="4d620fa7-e1fa-41c0-86ad-762cd103c2fc"/>
    <ds:schemaRef ds:uri="http://schemas.microsoft.com/office/2006/metadata/properties"/>
    <ds:schemaRef ds:uri="http://www.w3.org/XML/1998/namespace"/>
    <ds:schemaRef ds:uri="http://schemas.openxmlformats.org/package/2006/metadata/core-properties"/>
    <ds:schemaRef ds:uri="http://purl.org/dc/dcmitype/"/>
    <ds:schemaRef ds:uri="b4180773-cb8d-486a-8ac1-7593c1f38c7a"/>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22325</TotalTime>
  <Words>1478</Words>
  <Application>Microsoft Office PowerPoint</Application>
  <PresentationFormat>Widescreen</PresentationFormat>
  <Paragraphs>108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Cambria</vt:lpstr>
      <vt:lpstr>Montserrat Medium</vt:lpstr>
      <vt:lpstr>Wingdings</vt:lpstr>
      <vt:lpstr>Retrospect</vt:lpstr>
      <vt:lpstr>2025  New Laws Impacting CGA</vt:lpstr>
      <vt:lpstr>PowerPoint Presentation</vt:lpstr>
      <vt:lpstr>PowerPoint Presentation</vt:lpstr>
      <vt:lpstr>PowerPoint Presentation</vt:lpstr>
      <vt:lpstr>PowerPoint Presentation</vt:lpstr>
      <vt:lpstr>AB 98: Logistic Use, Routes &amp; Bldg. Design </vt:lpstr>
      <vt:lpstr>AB 98 Design Standards</vt:lpstr>
      <vt:lpstr>SB 1046: Pre-Checkout Bags</vt:lpstr>
      <vt:lpstr>SB 1053: Carryout Bag Prohibition</vt:lpstr>
      <vt:lpstr>SB 1013: Dealer Cooperative</vt:lpstr>
      <vt:lpstr>SB 1089: Store Closure</vt:lpstr>
      <vt:lpstr>SB 399: Employer Communications</vt:lpstr>
      <vt:lpstr>SB 428: Temporary Restraining Order (TRO)</vt:lpstr>
      <vt:lpstr>SB 1100: Driver’s License</vt:lpstr>
      <vt:lpstr>AB 2123: Paid Family Leave</vt:lpstr>
      <vt:lpstr>AB 375: Food Platform Delivery Driver Disclosure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Baskins</dc:creator>
  <cp:lastModifiedBy>Brianne Page</cp:lastModifiedBy>
  <cp:revision>15</cp:revision>
  <cp:lastPrinted>2024-11-11T23:41:29Z</cp:lastPrinted>
  <dcterms:created xsi:type="dcterms:W3CDTF">2023-01-24T18:58:13Z</dcterms:created>
  <dcterms:modified xsi:type="dcterms:W3CDTF">2024-11-12T21:54:21Z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0x010100567399C0EACFED4BA64AFFEF1CAEE469</vt:lpwstr>
  </property>
  <property fmtid="{D5CDD505-2E9C-101B-9397-08002B2CF9AE}" pid="3" name="MediaServiceImageTags">
    <vt:lpwstr/>
  </property>
</Properties>
</file>